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Nunito"/>
      <p:regular r:id="rId58"/>
      <p:bold r:id="rId59"/>
      <p:italic r:id="rId60"/>
      <p:boldItalic r:id="rId61"/>
    </p:embeddedFont>
    <p:embeddedFont>
      <p:font typeface="Tahoma"/>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22FBCF6-2843-46DF-A2C7-3F5F9AA054DE}">
  <a:tblStyle styleId="{922FBCF6-2843-46DF-A2C7-3F5F9AA054DE}"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27409D7-E7CD-4BBC-8AAE-98BD5F65FD15}" styleName="Table_1">
    <a:wholeTbl>
      <a:tcTxStyle b="on">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b="on">
        <a:srgbClr val="000000"/>
      </a:tcTxStyle>
    </a:lastCol>
    <a:firstCol>
      <a:tcTxStyle/>
    </a:firstCol>
    <a:lastRow>
      <a:tcTxStyle b="on">
        <a:srgbClr val="000000"/>
      </a:tcTxStyle>
    </a:lastRow>
    <a:seCell>
      <a:tcTxStyle/>
    </a:seCell>
    <a:swCell>
      <a:tcTxStyle/>
    </a:swCell>
    <a:firstRow>
      <a:tcTxStyle b="on">
        <a:srgbClr val="FFFFFF"/>
      </a:tcTxStyle>
      <a:tcStyle>
        <a:fill>
          <a:solidFill>
            <a:srgbClr val="000080"/>
          </a:solidFill>
        </a:fill>
      </a:tcStyle>
    </a:firstRow>
    <a:neCell>
      <a:tcTxStyle/>
    </a:neCell>
    <a:nwCell>
      <a:tcTxStyle/>
    </a:nwCell>
  </a:tblStyle>
  <a:tblStyle styleId="{97828DBA-743D-4CD9-ACF1-BD38DD005FD8}" styleName="Table_2">
    <a:wholeTbl>
      <a:tcTxStyle>
        <a:font>
          <a:latin typeface="Arial"/>
          <a:ea typeface="Arial"/>
          <a:cs typeface="Arial"/>
        </a:font>
        <a:srgbClr val="000000"/>
      </a:tcTxStyle>
      <a:tcStyle>
        <a:tcBdr>
          <a:left>
            <a:ln cap="flat" cmpd="sng" w="19050">
              <a:solidFill>
                <a:srgbClr val="000000"/>
              </a:solidFill>
              <a:prstDash val="solid"/>
              <a:round/>
              <a:headEnd len="sm" w="sm" type="none"/>
              <a:tailEnd len="sm" w="sm" type="none"/>
            </a:ln>
          </a:left>
          <a:right>
            <a:ln cap="flat" cmpd="sng" w="19050">
              <a:solidFill>
                <a:srgbClr val="000000"/>
              </a:solidFill>
              <a:prstDash val="solid"/>
              <a:round/>
              <a:headEnd len="sm" w="sm" type="none"/>
              <a:tailEnd len="sm" w="sm" type="none"/>
            </a:ln>
          </a:right>
          <a:top>
            <a:ln cap="flat" cmpd="sng" w="19050">
              <a:solidFill>
                <a:srgbClr val="000000"/>
              </a:solidFill>
              <a:prstDash val="solid"/>
              <a:round/>
              <a:headEnd len="sm" w="sm" type="none"/>
              <a:tailEnd len="sm" w="sm" type="none"/>
            </a:ln>
          </a:top>
          <a:bottom>
            <a:ln cap="flat" cmpd="sng" w="19050">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7BB74CA-3E9A-4951-84CD-5D4F0C522E3D}" styleName="Table_3">
    <a:wholeTbl>
      <a:tcTxStyle>
        <a:font>
          <a:latin typeface="Arial"/>
          <a:ea typeface="Arial"/>
          <a:cs typeface="Arial"/>
        </a:font>
        <a:srgbClr val="000000"/>
      </a:tcTxStyle>
      <a:tcStyle>
        <a:tcBdr>
          <a:left>
            <a:ln cap="flat" cmpd="sng" w="9525">
              <a:solidFill>
                <a:srgbClr val="C0C0C0"/>
              </a:solidFill>
              <a:prstDash val="solid"/>
              <a:round/>
              <a:headEnd len="sm" w="sm" type="none"/>
              <a:tailEnd len="sm" w="sm" type="none"/>
            </a:ln>
          </a:left>
          <a:right>
            <a:ln cap="flat" cmpd="sng" w="9525">
              <a:solidFill>
                <a:srgbClr val="C0C0C0"/>
              </a:solidFill>
              <a:prstDash val="solid"/>
              <a:round/>
              <a:headEnd len="sm" w="sm" type="none"/>
              <a:tailEnd len="sm" w="sm" type="none"/>
            </a:ln>
          </a:right>
          <a:top>
            <a:ln cap="flat" cmpd="sng" w="9525">
              <a:solidFill>
                <a:srgbClr val="C0C0C0"/>
              </a:solidFill>
              <a:prstDash val="solid"/>
              <a:round/>
              <a:headEnd len="sm" w="sm" type="none"/>
              <a:tailEnd len="sm" w="sm" type="none"/>
            </a:ln>
          </a:top>
          <a:bottom>
            <a:ln cap="flat" cmpd="sng" w="9525">
              <a:solidFill>
                <a:srgbClr val="C0C0C0"/>
              </a:solidFill>
              <a:prstDash val="solid"/>
              <a:round/>
              <a:headEnd len="sm" w="sm" type="none"/>
              <a:tailEnd len="sm" w="sm" type="none"/>
            </a:ln>
          </a:bottom>
          <a:insideH>
            <a:ln cap="flat" cmpd="sng" w="9525">
              <a:solidFill>
                <a:srgbClr val="C0C0C0"/>
              </a:solidFill>
              <a:prstDash val="solid"/>
              <a:round/>
              <a:headEnd len="sm" w="sm" type="none"/>
              <a:tailEnd len="sm" w="sm" type="none"/>
            </a:ln>
          </a:insideH>
          <a:insideV>
            <a:ln cap="flat" cmpd="sng" w="9525">
              <a:solidFill>
                <a:srgbClr val="C0C0C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Tahoma-regular.fntdata"/><Relationship Id="rId61" Type="http://schemas.openxmlformats.org/officeDocument/2006/relationships/font" Target="fonts/Nunito-boldItalic.fntdata"/><Relationship Id="rId20" Type="http://schemas.openxmlformats.org/officeDocument/2006/relationships/slide" Target="slides/slide14.xml"/><Relationship Id="rId63" Type="http://schemas.openxmlformats.org/officeDocument/2006/relationships/font" Target="fonts/Tahoma-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Nunit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Nunito-bold.fntdata"/><Relationship Id="rId14" Type="http://schemas.openxmlformats.org/officeDocument/2006/relationships/slide" Target="slides/slide8.xml"/><Relationship Id="rId58" Type="http://schemas.openxmlformats.org/officeDocument/2006/relationships/font" Target="fonts/Nunit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8cde57a0b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cde57a0b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eddb8da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eddb8da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8eddb8da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eddb8da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eddb8da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eddb8da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f1b3208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f1b3208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bf1b32084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bf1b32084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f1b32084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f1b32084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f1b32084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f1b32084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f1b32084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bf1b32084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bf1b32084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bf1b32084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68356ea1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68356ea1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f1b32084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f1b32084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f1b32084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bf1b32084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bf1b32084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bf1b32084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0a590ff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0a590ff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bf3d2caa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bf3d2caa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8d41b149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d41b149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d41b149e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d41b149e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86944000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6944000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69440005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69440005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8d41b149e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8d41b149e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68356ea1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68356ea1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bf1b32084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bf1b32084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f1b32084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f1b32084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bf1b32084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bf1b32084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bf1b32084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bf1b32084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bf1b32084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bf1b32084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f1b32084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bf1b32084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9aeb994f3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9aeb994f3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131a7c1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c131a7c1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9bcb3e82b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9bcb3e82b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9aeb994f3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9aeb994f3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868356ea1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68356ea1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8cde57a0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8cde57a0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79a47638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9a47638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a069331cc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a069331cc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9bcb3e82b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9bcb3e82b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9aeb994f3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9aeb994f3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c4fa87cc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c4fa87cc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9bcb3e82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9bcb3e82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b09780320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b09780320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09780320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b09780320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8eddb8daa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8eddb8daa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8cde57a0b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cde57a0b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b0a590ffe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b0a590ffe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868356ea1a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868356ea1a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68356ea1a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68356ea1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8cde57a0b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cde57a0b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68356ea1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68356ea1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8ce270fd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ce270fd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docs.google.com/document/d/1pG6yK53tR7wZC7kXWZbpfzX4hiNoysElXQW0RicwexY/edit?usp=shari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docs.google.com/document/d/1OzzZTEnmdG8NzKjz_qF2avdukaWAvmEQHpMMFfsLAXg/edit?usp=sharin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1.jpg"/><Relationship Id="rId4"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525825" y="1213575"/>
            <a:ext cx="59607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0000"/>
                </a:solidFill>
                <a:latin typeface="Arial"/>
                <a:ea typeface="Arial"/>
                <a:cs typeface="Arial"/>
                <a:sym typeface="Arial"/>
              </a:rPr>
              <a:t>Sistema de acceso de las fichas del</a:t>
            </a:r>
            <a:r>
              <a:rPr lang="es">
                <a:solidFill>
                  <a:srgbClr val="000000"/>
                </a:solidFill>
                <a:latin typeface="Arial"/>
                <a:ea typeface="Arial"/>
                <a:cs typeface="Arial"/>
                <a:sym typeface="Arial"/>
              </a:rPr>
              <a:t> (CEET)</a:t>
            </a:r>
            <a:endParaRPr>
              <a:solidFill>
                <a:srgbClr val="000000"/>
              </a:solidFill>
              <a:latin typeface="Arial"/>
              <a:ea typeface="Arial"/>
              <a:cs typeface="Arial"/>
              <a:sym typeface="Arial"/>
            </a:endParaRPr>
          </a:p>
        </p:txBody>
      </p:sp>
      <p:sp>
        <p:nvSpPr>
          <p:cNvPr id="129" name="Google Shape;129;p13"/>
          <p:cNvSpPr txBox="1"/>
          <p:nvPr>
            <p:ph idx="1" type="subTitle"/>
          </p:nvPr>
        </p:nvSpPr>
        <p:spPr>
          <a:xfrm>
            <a:off x="2164650" y="3188899"/>
            <a:ext cx="5088000" cy="75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800">
                <a:solidFill>
                  <a:srgbClr val="000000"/>
                </a:solidFill>
                <a:latin typeface="Arial"/>
                <a:ea typeface="Arial"/>
                <a:cs typeface="Arial"/>
                <a:sym typeface="Arial"/>
              </a:rPr>
              <a:t>Proyecto Formativo</a:t>
            </a:r>
            <a:endParaRPr>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2"/>
          <p:cNvSpPr txBox="1"/>
          <p:nvPr>
            <p:ph type="title"/>
          </p:nvPr>
        </p:nvSpPr>
        <p:spPr>
          <a:xfrm>
            <a:off x="426950" y="195175"/>
            <a:ext cx="18591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Encuesta</a:t>
            </a:r>
            <a:r>
              <a:rPr lang="es"/>
              <a:t> </a:t>
            </a:r>
            <a:endParaRPr/>
          </a:p>
        </p:txBody>
      </p:sp>
      <p:sp>
        <p:nvSpPr>
          <p:cNvPr id="183" name="Google Shape;183;p22"/>
          <p:cNvSpPr txBox="1"/>
          <p:nvPr>
            <p:ph idx="1" type="body"/>
          </p:nvPr>
        </p:nvSpPr>
        <p:spPr>
          <a:xfrm>
            <a:off x="819150" y="4151150"/>
            <a:ext cx="118200" cy="105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700">
              <a:latin typeface="Arial"/>
              <a:ea typeface="Arial"/>
              <a:cs typeface="Arial"/>
              <a:sym typeface="Arial"/>
            </a:endParaRPr>
          </a:p>
          <a:p>
            <a:pPr indent="0" lvl="0" marL="0" rtl="0" algn="l">
              <a:spcBef>
                <a:spcPts val="0"/>
              </a:spcBef>
              <a:spcAft>
                <a:spcPts val="1600"/>
              </a:spcAft>
              <a:buNone/>
            </a:pPr>
            <a:r>
              <a:t/>
            </a:r>
            <a:endParaRPr/>
          </a:p>
        </p:txBody>
      </p:sp>
      <p:pic>
        <p:nvPicPr>
          <p:cNvPr id="184" name="Google Shape;184;p22"/>
          <p:cNvPicPr preferRelativeResize="0"/>
          <p:nvPr/>
        </p:nvPicPr>
        <p:blipFill rotWithShape="1">
          <a:blip r:embed="rId3">
            <a:alphaModFix/>
          </a:blip>
          <a:srcRect b="0" l="0" r="6059" t="0"/>
          <a:stretch/>
        </p:blipFill>
        <p:spPr>
          <a:xfrm>
            <a:off x="295850" y="1099875"/>
            <a:ext cx="2803175" cy="3440225"/>
          </a:xfrm>
          <a:prstGeom prst="rect">
            <a:avLst/>
          </a:prstGeom>
          <a:noFill/>
          <a:ln>
            <a:noFill/>
          </a:ln>
        </p:spPr>
      </p:pic>
      <p:pic>
        <p:nvPicPr>
          <p:cNvPr id="185" name="Google Shape;185;p22"/>
          <p:cNvPicPr preferRelativeResize="0"/>
          <p:nvPr/>
        </p:nvPicPr>
        <p:blipFill>
          <a:blip r:embed="rId4">
            <a:alphaModFix/>
          </a:blip>
          <a:stretch>
            <a:fillRect/>
          </a:stretch>
        </p:blipFill>
        <p:spPr>
          <a:xfrm>
            <a:off x="3174484" y="1163800"/>
            <a:ext cx="2899190" cy="3440226"/>
          </a:xfrm>
          <a:prstGeom prst="rect">
            <a:avLst/>
          </a:prstGeom>
          <a:noFill/>
          <a:ln>
            <a:noFill/>
          </a:ln>
        </p:spPr>
      </p:pic>
      <p:pic>
        <p:nvPicPr>
          <p:cNvPr id="186" name="Google Shape;186;p22"/>
          <p:cNvPicPr preferRelativeResize="0"/>
          <p:nvPr/>
        </p:nvPicPr>
        <p:blipFill>
          <a:blip r:embed="rId5">
            <a:alphaModFix/>
          </a:blip>
          <a:stretch>
            <a:fillRect/>
          </a:stretch>
        </p:blipFill>
        <p:spPr>
          <a:xfrm>
            <a:off x="6149125" y="1201024"/>
            <a:ext cx="2637076" cy="3365801"/>
          </a:xfrm>
          <a:prstGeom prst="rect">
            <a:avLst/>
          </a:prstGeom>
          <a:noFill/>
          <a:ln>
            <a:noFill/>
          </a:ln>
        </p:spPr>
      </p:pic>
      <p:pic>
        <p:nvPicPr>
          <p:cNvPr id="187" name="Google Shape;187;p22"/>
          <p:cNvPicPr preferRelativeResize="0"/>
          <p:nvPr/>
        </p:nvPicPr>
        <p:blipFill>
          <a:blip r:embed="rId6">
            <a:alphaModFix/>
          </a:blip>
          <a:stretch>
            <a:fillRect/>
          </a:stretch>
        </p:blipFill>
        <p:spPr>
          <a:xfrm>
            <a:off x="2920675" y="236163"/>
            <a:ext cx="4520775" cy="872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957875" y="209445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4800"/>
              <a:t>Graficación</a:t>
            </a:r>
            <a:endParaRPr sz="4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522650" y="266750"/>
            <a:ext cx="75057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1.Pregunta</a:t>
            </a:r>
            <a:endParaRPr/>
          </a:p>
        </p:txBody>
      </p:sp>
      <p:pic>
        <p:nvPicPr>
          <p:cNvPr id="198" name="Google Shape;198;p24"/>
          <p:cNvPicPr preferRelativeResize="0"/>
          <p:nvPr/>
        </p:nvPicPr>
        <p:blipFill>
          <a:blip r:embed="rId3">
            <a:alphaModFix/>
          </a:blip>
          <a:stretch>
            <a:fillRect/>
          </a:stretch>
        </p:blipFill>
        <p:spPr>
          <a:xfrm>
            <a:off x="2467100" y="804375"/>
            <a:ext cx="4393726" cy="39571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type="title"/>
          </p:nvPr>
        </p:nvSpPr>
        <p:spPr>
          <a:xfrm>
            <a:off x="819150" y="429350"/>
            <a:ext cx="75057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2.Pregunta</a:t>
            </a:r>
            <a:endParaRPr/>
          </a:p>
        </p:txBody>
      </p:sp>
      <p:pic>
        <p:nvPicPr>
          <p:cNvPr id="204" name="Google Shape;204;p25"/>
          <p:cNvPicPr preferRelativeResize="0"/>
          <p:nvPr/>
        </p:nvPicPr>
        <p:blipFill>
          <a:blip r:embed="rId3">
            <a:alphaModFix/>
          </a:blip>
          <a:stretch>
            <a:fillRect/>
          </a:stretch>
        </p:blipFill>
        <p:spPr>
          <a:xfrm>
            <a:off x="1579725" y="1011650"/>
            <a:ext cx="5984560" cy="3740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txBox="1"/>
          <p:nvPr>
            <p:ph type="title"/>
          </p:nvPr>
        </p:nvSpPr>
        <p:spPr>
          <a:xfrm>
            <a:off x="819150" y="215775"/>
            <a:ext cx="24183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3.Pregunta</a:t>
            </a:r>
            <a:endParaRPr/>
          </a:p>
        </p:txBody>
      </p:sp>
      <p:pic>
        <p:nvPicPr>
          <p:cNvPr id="210" name="Google Shape;210;p26"/>
          <p:cNvPicPr preferRelativeResize="0"/>
          <p:nvPr/>
        </p:nvPicPr>
        <p:blipFill>
          <a:blip r:embed="rId3">
            <a:alphaModFix/>
          </a:blip>
          <a:stretch>
            <a:fillRect/>
          </a:stretch>
        </p:blipFill>
        <p:spPr>
          <a:xfrm>
            <a:off x="1432325" y="877475"/>
            <a:ext cx="6279358" cy="3740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txBox="1"/>
          <p:nvPr/>
        </p:nvSpPr>
        <p:spPr>
          <a:xfrm>
            <a:off x="819150" y="22087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solidFill>
                  <a:schemeClr val="lt1"/>
                </a:solidFill>
                <a:latin typeface="Nunito"/>
                <a:ea typeface="Nunito"/>
                <a:cs typeface="Nunito"/>
                <a:sym typeface="Nunito"/>
              </a:rPr>
              <a:t>4</a:t>
            </a:r>
            <a:r>
              <a:rPr lang="es" sz="3000">
                <a:solidFill>
                  <a:schemeClr val="lt1"/>
                </a:solidFill>
                <a:latin typeface="Nunito"/>
                <a:ea typeface="Nunito"/>
                <a:cs typeface="Nunito"/>
                <a:sym typeface="Nunito"/>
              </a:rPr>
              <a:t>.Pregunta</a:t>
            </a:r>
            <a:endParaRPr/>
          </a:p>
        </p:txBody>
      </p:sp>
      <p:pic>
        <p:nvPicPr>
          <p:cNvPr id="216" name="Google Shape;216;p27"/>
          <p:cNvPicPr preferRelativeResize="0"/>
          <p:nvPr/>
        </p:nvPicPr>
        <p:blipFill>
          <a:blip r:embed="rId3">
            <a:alphaModFix/>
          </a:blip>
          <a:stretch>
            <a:fillRect/>
          </a:stretch>
        </p:blipFill>
        <p:spPr>
          <a:xfrm>
            <a:off x="1476688" y="913150"/>
            <a:ext cx="6190626" cy="3740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nvSpPr>
        <p:spPr>
          <a:xfrm>
            <a:off x="819150" y="2209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solidFill>
                  <a:schemeClr val="lt1"/>
                </a:solidFill>
                <a:latin typeface="Nunito"/>
                <a:ea typeface="Nunito"/>
                <a:cs typeface="Nunito"/>
                <a:sym typeface="Nunito"/>
              </a:rPr>
              <a:t>5</a:t>
            </a:r>
            <a:r>
              <a:rPr lang="es" sz="3000">
                <a:solidFill>
                  <a:schemeClr val="lt1"/>
                </a:solidFill>
                <a:latin typeface="Nunito"/>
                <a:ea typeface="Nunito"/>
                <a:cs typeface="Nunito"/>
                <a:sym typeface="Nunito"/>
              </a:rPr>
              <a:t>.Pregunta</a:t>
            </a:r>
            <a:endParaRPr/>
          </a:p>
        </p:txBody>
      </p:sp>
      <p:pic>
        <p:nvPicPr>
          <p:cNvPr id="222" name="Google Shape;222;p28"/>
          <p:cNvPicPr preferRelativeResize="0"/>
          <p:nvPr/>
        </p:nvPicPr>
        <p:blipFill>
          <a:blip r:embed="rId3">
            <a:alphaModFix/>
          </a:blip>
          <a:stretch>
            <a:fillRect/>
          </a:stretch>
        </p:blipFill>
        <p:spPr>
          <a:xfrm>
            <a:off x="2724125" y="867400"/>
            <a:ext cx="3695762" cy="37403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nvSpPr>
        <p:spPr>
          <a:xfrm>
            <a:off x="819150" y="19985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solidFill>
                  <a:schemeClr val="lt1"/>
                </a:solidFill>
                <a:latin typeface="Nunito"/>
                <a:ea typeface="Nunito"/>
                <a:cs typeface="Nunito"/>
                <a:sym typeface="Nunito"/>
              </a:rPr>
              <a:t>6</a:t>
            </a:r>
            <a:r>
              <a:rPr lang="es" sz="3000">
                <a:solidFill>
                  <a:schemeClr val="lt1"/>
                </a:solidFill>
                <a:latin typeface="Nunito"/>
                <a:ea typeface="Nunito"/>
                <a:cs typeface="Nunito"/>
                <a:sym typeface="Nunito"/>
              </a:rPr>
              <a:t>.Pregunta</a:t>
            </a:r>
            <a:endParaRPr/>
          </a:p>
        </p:txBody>
      </p:sp>
      <p:pic>
        <p:nvPicPr>
          <p:cNvPr id="228" name="Google Shape;228;p29"/>
          <p:cNvPicPr preferRelativeResize="0"/>
          <p:nvPr/>
        </p:nvPicPr>
        <p:blipFill>
          <a:blip r:embed="rId3">
            <a:alphaModFix/>
          </a:blip>
          <a:stretch>
            <a:fillRect/>
          </a:stretch>
        </p:blipFill>
        <p:spPr>
          <a:xfrm>
            <a:off x="2750713" y="846350"/>
            <a:ext cx="3642564" cy="37403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nvSpPr>
        <p:spPr>
          <a:xfrm>
            <a:off x="819150" y="19985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solidFill>
                  <a:schemeClr val="lt1"/>
                </a:solidFill>
                <a:latin typeface="Nunito"/>
                <a:ea typeface="Nunito"/>
                <a:cs typeface="Nunito"/>
                <a:sym typeface="Nunito"/>
              </a:rPr>
              <a:t>7</a:t>
            </a:r>
            <a:r>
              <a:rPr lang="es" sz="3000">
                <a:solidFill>
                  <a:schemeClr val="lt1"/>
                </a:solidFill>
                <a:latin typeface="Nunito"/>
                <a:ea typeface="Nunito"/>
                <a:cs typeface="Nunito"/>
                <a:sym typeface="Nunito"/>
              </a:rPr>
              <a:t>.Pregunta</a:t>
            </a:r>
            <a:endParaRPr/>
          </a:p>
        </p:txBody>
      </p:sp>
      <p:pic>
        <p:nvPicPr>
          <p:cNvPr id="234" name="Google Shape;234;p30"/>
          <p:cNvPicPr preferRelativeResize="0"/>
          <p:nvPr/>
        </p:nvPicPr>
        <p:blipFill>
          <a:blip r:embed="rId3">
            <a:alphaModFix/>
          </a:blip>
          <a:stretch>
            <a:fillRect/>
          </a:stretch>
        </p:blipFill>
        <p:spPr>
          <a:xfrm>
            <a:off x="2797000" y="846350"/>
            <a:ext cx="3550001" cy="3740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nvSpPr>
        <p:spPr>
          <a:xfrm>
            <a:off x="819150" y="1788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solidFill>
                  <a:schemeClr val="lt1"/>
                </a:solidFill>
                <a:latin typeface="Nunito"/>
                <a:ea typeface="Nunito"/>
                <a:cs typeface="Nunito"/>
                <a:sym typeface="Nunito"/>
              </a:rPr>
              <a:t>8</a:t>
            </a:r>
            <a:r>
              <a:rPr lang="es" sz="3000">
                <a:solidFill>
                  <a:schemeClr val="lt1"/>
                </a:solidFill>
                <a:latin typeface="Nunito"/>
                <a:ea typeface="Nunito"/>
                <a:cs typeface="Nunito"/>
                <a:sym typeface="Nunito"/>
              </a:rPr>
              <a:t>.Pregunta</a:t>
            </a:r>
            <a:endParaRPr/>
          </a:p>
        </p:txBody>
      </p:sp>
      <p:pic>
        <p:nvPicPr>
          <p:cNvPr id="240" name="Google Shape;240;p31"/>
          <p:cNvPicPr preferRelativeResize="0"/>
          <p:nvPr/>
        </p:nvPicPr>
        <p:blipFill>
          <a:blip r:embed="rId3">
            <a:alphaModFix/>
          </a:blip>
          <a:stretch>
            <a:fillRect/>
          </a:stretch>
        </p:blipFill>
        <p:spPr>
          <a:xfrm>
            <a:off x="2610888" y="825300"/>
            <a:ext cx="3922225" cy="3927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Integrantes </a:t>
            </a:r>
            <a:endParaRPr b="1"/>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s" sz="2200"/>
              <a:t>Yuri Lizeth Gomez Corredor </a:t>
            </a:r>
            <a:endParaRPr sz="2200"/>
          </a:p>
          <a:p>
            <a:pPr indent="-368300" lvl="0" marL="457200" rtl="0" algn="l">
              <a:spcBef>
                <a:spcPts val="0"/>
              </a:spcBef>
              <a:spcAft>
                <a:spcPts val="0"/>
              </a:spcAft>
              <a:buSzPts val="2200"/>
              <a:buChar char="➢"/>
            </a:pPr>
            <a:r>
              <a:rPr lang="es" sz="2200"/>
              <a:t>Brandon Jefrey  </a:t>
            </a:r>
            <a:r>
              <a:rPr lang="es" sz="2200"/>
              <a:t>Fernandez</a:t>
            </a:r>
            <a:r>
              <a:rPr lang="es" sz="2200"/>
              <a:t> Garcia </a:t>
            </a:r>
            <a:endParaRPr sz="2200"/>
          </a:p>
          <a:p>
            <a:pPr indent="-368300" lvl="0" marL="457200" rtl="0" algn="l">
              <a:spcBef>
                <a:spcPts val="0"/>
              </a:spcBef>
              <a:spcAft>
                <a:spcPts val="0"/>
              </a:spcAft>
              <a:buSzPts val="2200"/>
              <a:buFont typeface="Arial"/>
              <a:buChar char="➢"/>
            </a:pPr>
            <a:r>
              <a:rPr b="1" lang="es" sz="2200">
                <a:latin typeface="Arial"/>
                <a:ea typeface="Arial"/>
                <a:cs typeface="Arial"/>
                <a:sym typeface="Arial"/>
              </a:rPr>
              <a:t>Ficha:</a:t>
            </a:r>
            <a:r>
              <a:rPr lang="es" sz="2200">
                <a:latin typeface="Arial"/>
                <a:ea typeface="Arial"/>
                <a:cs typeface="Arial"/>
                <a:sym typeface="Arial"/>
              </a:rPr>
              <a:t>2067472</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b="1" lang="es" sz="2200">
                <a:latin typeface="Arial"/>
                <a:ea typeface="Arial"/>
                <a:cs typeface="Arial"/>
                <a:sym typeface="Arial"/>
              </a:rPr>
              <a:t>Trimestre : </a:t>
            </a:r>
            <a:r>
              <a:rPr lang="es" sz="2200">
                <a:latin typeface="Arial"/>
                <a:ea typeface="Arial"/>
                <a:cs typeface="Arial"/>
                <a:sym typeface="Arial"/>
              </a:rPr>
              <a:t>2</a:t>
            </a:r>
            <a:endParaRPr sz="22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2"/>
          <p:cNvSpPr txBox="1"/>
          <p:nvPr/>
        </p:nvSpPr>
        <p:spPr>
          <a:xfrm>
            <a:off x="894075" y="19985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solidFill>
                  <a:schemeClr val="lt1"/>
                </a:solidFill>
                <a:latin typeface="Nunito"/>
                <a:ea typeface="Nunito"/>
                <a:cs typeface="Nunito"/>
                <a:sym typeface="Nunito"/>
              </a:rPr>
              <a:t>9</a:t>
            </a:r>
            <a:r>
              <a:rPr lang="es" sz="3000">
                <a:solidFill>
                  <a:schemeClr val="lt1"/>
                </a:solidFill>
                <a:latin typeface="Nunito"/>
                <a:ea typeface="Nunito"/>
                <a:cs typeface="Nunito"/>
                <a:sym typeface="Nunito"/>
              </a:rPr>
              <a:t>.Pregunta</a:t>
            </a:r>
            <a:endParaRPr/>
          </a:p>
        </p:txBody>
      </p:sp>
      <p:pic>
        <p:nvPicPr>
          <p:cNvPr id="246" name="Google Shape;246;p32"/>
          <p:cNvPicPr preferRelativeResize="0"/>
          <p:nvPr/>
        </p:nvPicPr>
        <p:blipFill rotWithShape="1">
          <a:blip r:embed="rId3">
            <a:alphaModFix/>
          </a:blip>
          <a:srcRect b="0" l="2180" r="-2179" t="0"/>
          <a:stretch/>
        </p:blipFill>
        <p:spPr>
          <a:xfrm>
            <a:off x="2862125" y="766150"/>
            <a:ext cx="3575700" cy="3905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type="title"/>
          </p:nvPr>
        </p:nvSpPr>
        <p:spPr>
          <a:xfrm>
            <a:off x="303750" y="124975"/>
            <a:ext cx="2124000" cy="5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Tabulación</a:t>
            </a:r>
            <a:r>
              <a:rPr lang="es"/>
              <a:t> </a:t>
            </a:r>
            <a:endParaRPr/>
          </a:p>
        </p:txBody>
      </p:sp>
      <p:pic>
        <p:nvPicPr>
          <p:cNvPr id="252" name="Google Shape;252;p33"/>
          <p:cNvPicPr preferRelativeResize="0"/>
          <p:nvPr/>
        </p:nvPicPr>
        <p:blipFill>
          <a:blip r:embed="rId3">
            <a:alphaModFix/>
          </a:blip>
          <a:stretch>
            <a:fillRect/>
          </a:stretch>
        </p:blipFill>
        <p:spPr>
          <a:xfrm>
            <a:off x="1564300" y="702100"/>
            <a:ext cx="6015399" cy="3739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4"/>
          <p:cNvPicPr preferRelativeResize="0"/>
          <p:nvPr/>
        </p:nvPicPr>
        <p:blipFill>
          <a:blip r:embed="rId3">
            <a:alphaModFix/>
          </a:blip>
          <a:stretch>
            <a:fillRect/>
          </a:stretch>
        </p:blipFill>
        <p:spPr>
          <a:xfrm>
            <a:off x="1566288" y="930775"/>
            <a:ext cx="6011425" cy="2808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2600125" y="1439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800">
                <a:latin typeface="Arial"/>
                <a:ea typeface="Arial"/>
                <a:cs typeface="Arial"/>
                <a:sym typeface="Arial"/>
              </a:rPr>
              <a:t>BPMN- Sistema de acceso</a:t>
            </a:r>
            <a:endParaRPr b="1" sz="2800">
              <a:latin typeface="Arial"/>
              <a:ea typeface="Arial"/>
              <a:cs typeface="Arial"/>
              <a:sym typeface="Arial"/>
            </a:endParaRPr>
          </a:p>
        </p:txBody>
      </p:sp>
      <p:pic>
        <p:nvPicPr>
          <p:cNvPr id="263" name="Google Shape;263;p35"/>
          <p:cNvPicPr preferRelativeResize="0"/>
          <p:nvPr/>
        </p:nvPicPr>
        <p:blipFill rotWithShape="1">
          <a:blip r:embed="rId3">
            <a:alphaModFix/>
          </a:blip>
          <a:srcRect b="0" l="17307" r="0" t="0"/>
          <a:stretch/>
        </p:blipFill>
        <p:spPr>
          <a:xfrm>
            <a:off x="602150" y="565450"/>
            <a:ext cx="7781824" cy="4421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nvSpPr>
        <p:spPr>
          <a:xfrm>
            <a:off x="777050" y="372450"/>
            <a:ext cx="75057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AF7B51"/>
                </a:solidFill>
                <a:latin typeface="Nunito"/>
                <a:ea typeface="Nunito"/>
                <a:cs typeface="Nunito"/>
                <a:sym typeface="Nunito"/>
              </a:rPr>
              <a:t>Inventario</a:t>
            </a:r>
            <a:endParaRPr b="1" sz="3000">
              <a:solidFill>
                <a:srgbClr val="AF7B51"/>
              </a:solidFill>
              <a:latin typeface="Nunito"/>
              <a:ea typeface="Nunito"/>
              <a:cs typeface="Nunito"/>
              <a:sym typeface="Nunito"/>
            </a:endParaRPr>
          </a:p>
        </p:txBody>
      </p:sp>
      <p:sp>
        <p:nvSpPr>
          <p:cNvPr id="269" name="Google Shape;269;p36"/>
          <p:cNvSpPr txBox="1"/>
          <p:nvPr/>
        </p:nvSpPr>
        <p:spPr>
          <a:xfrm>
            <a:off x="819150" y="1075025"/>
            <a:ext cx="7505700" cy="363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900">
                <a:solidFill>
                  <a:srgbClr val="233A44"/>
                </a:solidFill>
                <a:latin typeface="Calibri"/>
                <a:ea typeface="Calibri"/>
                <a:cs typeface="Calibri"/>
                <a:sym typeface="Calibri"/>
              </a:rPr>
              <a:t>Descripción de equipos :</a:t>
            </a:r>
            <a:endParaRPr sz="1900">
              <a:solidFill>
                <a:srgbClr val="233A44"/>
              </a:solidFill>
              <a:latin typeface="Calibri"/>
              <a:ea typeface="Calibri"/>
              <a:cs typeface="Calibri"/>
              <a:sym typeface="Calibri"/>
            </a:endParaRPr>
          </a:p>
          <a:p>
            <a:pPr indent="-349250" lvl="0" marL="457200" rtl="0" algn="l">
              <a:lnSpc>
                <a:spcPct val="115000"/>
              </a:lnSpc>
              <a:spcBef>
                <a:spcPts val="1600"/>
              </a:spcBef>
              <a:spcAft>
                <a:spcPts val="0"/>
              </a:spcAft>
              <a:buClr>
                <a:srgbClr val="233A44"/>
              </a:buClr>
              <a:buSzPts val="1900"/>
              <a:buFont typeface="Calibri"/>
              <a:buChar char="●"/>
            </a:pPr>
            <a:r>
              <a:rPr lang="es" sz="1900">
                <a:solidFill>
                  <a:srgbClr val="233A44"/>
                </a:solidFill>
                <a:latin typeface="Calibri"/>
                <a:ea typeface="Calibri"/>
                <a:cs typeface="Calibri"/>
                <a:sym typeface="Calibri"/>
              </a:rPr>
              <a:t>2 computadores con:</a:t>
            </a:r>
            <a:endParaRPr sz="1900">
              <a:solidFill>
                <a:srgbClr val="233A44"/>
              </a:solidFill>
              <a:latin typeface="Calibri"/>
              <a:ea typeface="Calibri"/>
              <a:cs typeface="Calibri"/>
              <a:sym typeface="Calibri"/>
            </a:endParaRPr>
          </a:p>
          <a:p>
            <a:pPr indent="-349250" lvl="0" marL="457200" rtl="0" algn="l">
              <a:lnSpc>
                <a:spcPct val="115000"/>
              </a:lnSpc>
              <a:spcBef>
                <a:spcPts val="0"/>
              </a:spcBef>
              <a:spcAft>
                <a:spcPts val="0"/>
              </a:spcAft>
              <a:buClr>
                <a:srgbClr val="233A44"/>
              </a:buClr>
              <a:buSzPts val="1900"/>
              <a:buFont typeface="Calibri"/>
              <a:buChar char="●"/>
            </a:pPr>
            <a:r>
              <a:rPr lang="es" sz="1900">
                <a:solidFill>
                  <a:srgbClr val="233A44"/>
                </a:solidFill>
                <a:latin typeface="Calibri"/>
                <a:ea typeface="Calibri"/>
                <a:cs typeface="Calibri"/>
                <a:sym typeface="Calibri"/>
              </a:rPr>
              <a:t>Procesador core ¡5</a:t>
            </a:r>
            <a:endParaRPr sz="1900">
              <a:solidFill>
                <a:srgbClr val="233A44"/>
              </a:solidFill>
              <a:latin typeface="Calibri"/>
              <a:ea typeface="Calibri"/>
              <a:cs typeface="Calibri"/>
              <a:sym typeface="Calibri"/>
            </a:endParaRPr>
          </a:p>
          <a:p>
            <a:pPr indent="-349250" lvl="0" marL="457200" rtl="0" algn="l">
              <a:lnSpc>
                <a:spcPct val="115000"/>
              </a:lnSpc>
              <a:spcBef>
                <a:spcPts val="0"/>
              </a:spcBef>
              <a:spcAft>
                <a:spcPts val="0"/>
              </a:spcAft>
              <a:buClr>
                <a:srgbClr val="233A44"/>
              </a:buClr>
              <a:buSzPts val="1900"/>
              <a:buFont typeface="Calibri"/>
              <a:buChar char="●"/>
            </a:pPr>
            <a:r>
              <a:rPr lang="es" sz="1900">
                <a:solidFill>
                  <a:srgbClr val="233A44"/>
                </a:solidFill>
                <a:latin typeface="Calibri"/>
                <a:ea typeface="Calibri"/>
                <a:cs typeface="Calibri"/>
                <a:sym typeface="Calibri"/>
              </a:rPr>
              <a:t>Memoria ram de 8gb</a:t>
            </a:r>
            <a:endParaRPr sz="1900">
              <a:solidFill>
                <a:srgbClr val="233A44"/>
              </a:solidFill>
              <a:latin typeface="Calibri"/>
              <a:ea typeface="Calibri"/>
              <a:cs typeface="Calibri"/>
              <a:sym typeface="Calibri"/>
            </a:endParaRPr>
          </a:p>
          <a:p>
            <a:pPr indent="-349250" lvl="0" marL="457200" rtl="0" algn="l">
              <a:lnSpc>
                <a:spcPct val="115000"/>
              </a:lnSpc>
              <a:spcBef>
                <a:spcPts val="0"/>
              </a:spcBef>
              <a:spcAft>
                <a:spcPts val="0"/>
              </a:spcAft>
              <a:buClr>
                <a:srgbClr val="233A44"/>
              </a:buClr>
              <a:buSzPts val="1900"/>
              <a:buFont typeface="Calibri"/>
              <a:buChar char="●"/>
            </a:pPr>
            <a:r>
              <a:rPr lang="es" sz="1900">
                <a:solidFill>
                  <a:srgbClr val="233A44"/>
                </a:solidFill>
                <a:latin typeface="Calibri"/>
                <a:ea typeface="Calibri"/>
                <a:cs typeface="Calibri"/>
                <a:sym typeface="Calibri"/>
              </a:rPr>
              <a:t>Disco duro DE 500 gb</a:t>
            </a:r>
            <a:endParaRPr sz="1900">
              <a:solidFill>
                <a:srgbClr val="233A44"/>
              </a:solidFill>
              <a:latin typeface="Calibri"/>
              <a:ea typeface="Calibri"/>
              <a:cs typeface="Calibri"/>
              <a:sym typeface="Calibri"/>
            </a:endParaRPr>
          </a:p>
          <a:p>
            <a:pPr indent="-349250" lvl="0" marL="457200" rtl="0" algn="l">
              <a:lnSpc>
                <a:spcPct val="115000"/>
              </a:lnSpc>
              <a:spcBef>
                <a:spcPts val="0"/>
              </a:spcBef>
              <a:spcAft>
                <a:spcPts val="0"/>
              </a:spcAft>
              <a:buClr>
                <a:srgbClr val="233A44"/>
              </a:buClr>
              <a:buSzPts val="1900"/>
              <a:buFont typeface="Calibri"/>
              <a:buChar char="●"/>
            </a:pPr>
            <a:r>
              <a:rPr lang="es" sz="1900">
                <a:solidFill>
                  <a:srgbClr val="233A44"/>
                </a:solidFill>
                <a:latin typeface="Calibri"/>
                <a:ea typeface="Calibri"/>
                <a:cs typeface="Calibri"/>
                <a:sym typeface="Calibri"/>
              </a:rPr>
              <a:t>Sistemas operativo  Windows 10</a:t>
            </a:r>
            <a:endParaRPr sz="1900">
              <a:solidFill>
                <a:srgbClr val="233A44"/>
              </a:solidFill>
              <a:latin typeface="Calibri"/>
              <a:ea typeface="Calibri"/>
              <a:cs typeface="Calibri"/>
              <a:sym typeface="Calibri"/>
            </a:endParaRPr>
          </a:p>
          <a:p>
            <a:pPr indent="-349250" lvl="0" marL="457200" rtl="0" algn="l">
              <a:lnSpc>
                <a:spcPct val="115000"/>
              </a:lnSpc>
              <a:spcBef>
                <a:spcPts val="0"/>
              </a:spcBef>
              <a:spcAft>
                <a:spcPts val="0"/>
              </a:spcAft>
              <a:buClr>
                <a:srgbClr val="233A44"/>
              </a:buClr>
              <a:buSzPts val="1900"/>
              <a:buFont typeface="Calibri"/>
              <a:buChar char="●"/>
            </a:pPr>
            <a:r>
              <a:rPr lang="es" sz="1900">
                <a:solidFill>
                  <a:srgbClr val="233A44"/>
                </a:solidFill>
                <a:latin typeface="Calibri"/>
                <a:ea typeface="Calibri"/>
                <a:cs typeface="Calibri"/>
                <a:sym typeface="Calibri"/>
              </a:rPr>
              <a:t>Pantalla DE “13” A “15” pulgadas</a:t>
            </a:r>
            <a:endParaRPr sz="1900">
              <a:solidFill>
                <a:srgbClr val="233A44"/>
              </a:solidFill>
              <a:latin typeface="Calibri"/>
              <a:ea typeface="Calibri"/>
              <a:cs typeface="Calibri"/>
              <a:sym typeface="Calibri"/>
            </a:endParaRPr>
          </a:p>
          <a:p>
            <a:pPr indent="-349250" lvl="0" marL="457200" rtl="0" algn="l">
              <a:lnSpc>
                <a:spcPct val="115000"/>
              </a:lnSpc>
              <a:spcBef>
                <a:spcPts val="0"/>
              </a:spcBef>
              <a:spcAft>
                <a:spcPts val="0"/>
              </a:spcAft>
              <a:buClr>
                <a:srgbClr val="233A44"/>
              </a:buClr>
              <a:buSzPts val="1900"/>
              <a:buFont typeface="Calibri"/>
              <a:buChar char="●"/>
            </a:pPr>
            <a:r>
              <a:rPr lang="es" sz="1900">
                <a:solidFill>
                  <a:srgbClr val="233A44"/>
                </a:solidFill>
                <a:latin typeface="Calibri"/>
                <a:ea typeface="Calibri"/>
                <a:cs typeface="Calibri"/>
                <a:sym typeface="Calibri"/>
              </a:rPr>
              <a:t>Puertos USB,bluetooth,Audio,Altavoz</a:t>
            </a:r>
            <a:endParaRPr sz="1900">
              <a:solidFill>
                <a:srgbClr val="233A44"/>
              </a:solidFill>
              <a:latin typeface="Calibri"/>
              <a:ea typeface="Calibri"/>
              <a:cs typeface="Calibri"/>
              <a:sym typeface="Calibri"/>
            </a:endParaRPr>
          </a:p>
          <a:p>
            <a:pPr indent="-349250" lvl="0" marL="457200" rtl="0" algn="l">
              <a:lnSpc>
                <a:spcPct val="115000"/>
              </a:lnSpc>
              <a:spcBef>
                <a:spcPts val="0"/>
              </a:spcBef>
              <a:spcAft>
                <a:spcPts val="0"/>
              </a:spcAft>
              <a:buClr>
                <a:srgbClr val="233A44"/>
              </a:buClr>
              <a:buSzPts val="1900"/>
              <a:buFont typeface="Calibri"/>
              <a:buChar char="●"/>
            </a:pPr>
            <a:r>
              <a:rPr lang="es" sz="1900">
                <a:solidFill>
                  <a:srgbClr val="233A44"/>
                </a:solidFill>
                <a:latin typeface="Calibri"/>
                <a:ea typeface="Calibri"/>
                <a:cs typeface="Calibri"/>
                <a:sym typeface="Calibri"/>
              </a:rPr>
              <a:t>Dos conexiones a internet ,una de 20 megas y otra de 30 ,megas . </a:t>
            </a:r>
            <a:endParaRPr sz="1900">
              <a:solidFill>
                <a:srgbClr val="233A44"/>
              </a:solidFill>
              <a:latin typeface="Calibri"/>
              <a:ea typeface="Calibri"/>
              <a:cs typeface="Calibri"/>
              <a:sym typeface="Calibri"/>
            </a:endParaRPr>
          </a:p>
          <a:p>
            <a:pPr indent="-349250" lvl="0" marL="457200" rtl="0" algn="l">
              <a:lnSpc>
                <a:spcPct val="115000"/>
              </a:lnSpc>
              <a:spcBef>
                <a:spcPts val="0"/>
              </a:spcBef>
              <a:spcAft>
                <a:spcPts val="0"/>
              </a:spcAft>
              <a:buClr>
                <a:srgbClr val="233A44"/>
              </a:buClr>
              <a:buSzPts val="1900"/>
              <a:buFont typeface="Calibri"/>
              <a:buChar char="●"/>
            </a:pPr>
            <a:r>
              <a:rPr lang="es" sz="1900">
                <a:solidFill>
                  <a:srgbClr val="233A44"/>
                </a:solidFill>
                <a:latin typeface="Calibri"/>
                <a:ea typeface="Calibri"/>
                <a:cs typeface="Calibri"/>
                <a:sym typeface="Calibri"/>
              </a:rPr>
              <a:t>Escaner de Chip</a:t>
            </a:r>
            <a:endParaRPr sz="1900">
              <a:solidFill>
                <a:srgbClr val="233A44"/>
              </a:solidFill>
              <a:latin typeface="Calibri"/>
              <a:ea typeface="Calibri"/>
              <a:cs typeface="Calibri"/>
              <a:sym typeface="Calibri"/>
            </a:endParaRPr>
          </a:p>
          <a:p>
            <a:pPr indent="0" lvl="0" marL="0" rtl="0" algn="l">
              <a:lnSpc>
                <a:spcPct val="115000"/>
              </a:lnSpc>
              <a:spcBef>
                <a:spcPts val="1600"/>
              </a:spcBef>
              <a:spcAft>
                <a:spcPts val="0"/>
              </a:spcAft>
              <a:buNone/>
            </a:pPr>
            <a:r>
              <a:t/>
            </a:r>
            <a:endParaRPr sz="1900">
              <a:solidFill>
                <a:srgbClr val="233A44"/>
              </a:solidFill>
              <a:latin typeface="Calibri"/>
              <a:ea typeface="Calibri"/>
              <a:cs typeface="Calibri"/>
              <a:sym typeface="Calibri"/>
            </a:endParaRPr>
          </a:p>
          <a:p>
            <a:pPr indent="0" lvl="0" marL="0" rtl="0" algn="l">
              <a:lnSpc>
                <a:spcPct val="115000"/>
              </a:lnSpc>
              <a:spcBef>
                <a:spcPts val="1600"/>
              </a:spcBef>
              <a:spcAft>
                <a:spcPts val="1600"/>
              </a:spcAft>
              <a:buNone/>
            </a:pPr>
            <a:r>
              <a:t/>
            </a:r>
            <a:endParaRPr sz="1300">
              <a:solidFill>
                <a:srgbClr val="233A44"/>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7"/>
          <p:cNvSpPr txBox="1"/>
          <p:nvPr>
            <p:ph type="title"/>
          </p:nvPr>
        </p:nvSpPr>
        <p:spPr>
          <a:xfrm>
            <a:off x="729950" y="399625"/>
            <a:ext cx="7505700" cy="954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t>Historias </a:t>
            </a:r>
            <a:endParaRPr b="1"/>
          </a:p>
          <a:p>
            <a:pPr indent="0" lvl="0" marL="0" rtl="0" algn="l">
              <a:spcBef>
                <a:spcPts val="0"/>
              </a:spcBef>
              <a:spcAft>
                <a:spcPts val="0"/>
              </a:spcAft>
              <a:buNone/>
            </a:pPr>
            <a:r>
              <a:rPr b="1" lang="es"/>
              <a:t>de uso </a:t>
            </a:r>
            <a:endParaRPr b="1"/>
          </a:p>
        </p:txBody>
      </p:sp>
      <p:graphicFrame>
        <p:nvGraphicFramePr>
          <p:cNvPr id="275" name="Google Shape;275;p37"/>
          <p:cNvGraphicFramePr/>
          <p:nvPr/>
        </p:nvGraphicFramePr>
        <p:xfrm>
          <a:off x="2768300" y="266700"/>
          <a:ext cx="3000000" cy="3000000"/>
        </p:xfrm>
        <a:graphic>
          <a:graphicData uri="http://schemas.openxmlformats.org/drawingml/2006/table">
            <a:tbl>
              <a:tblPr>
                <a:noFill/>
                <a:tableStyleId>{922FBCF6-2843-46DF-A2C7-3F5F9AA054DE}</a:tableStyleId>
              </a:tblPr>
              <a:tblGrid>
                <a:gridCol w="619125"/>
                <a:gridCol w="2400300"/>
                <a:gridCol w="2447925"/>
              </a:tblGrid>
              <a:tr h="762000">
                <a:tc>
                  <a:txBody>
                    <a:bodyPr/>
                    <a:lstStyle/>
                    <a:p>
                      <a:pPr indent="0" lvl="0" marL="0" rtl="0" algn="l">
                        <a:lnSpc>
                          <a:spcPct val="115000"/>
                        </a:lnSpc>
                        <a:spcBef>
                          <a:spcPts val="0"/>
                        </a:spcBef>
                        <a:spcAft>
                          <a:spcPts val="0"/>
                        </a:spcAft>
                        <a:buNone/>
                      </a:pPr>
                      <a:r>
                        <a:rPr lang="es" sz="1600">
                          <a:solidFill>
                            <a:srgbClr val="FFFFFF"/>
                          </a:solidFill>
                        </a:rPr>
                        <a:t>ID</a:t>
                      </a:r>
                      <a:endParaRPr sz="1200"/>
                    </a:p>
                  </a:txBody>
                  <a:tcPr marT="0" marB="0" marR="25400" marL="25400"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CCCCCC"/>
                      </a:solidFill>
                      <a:prstDash val="solid"/>
                      <a:round/>
                      <a:headEnd len="sm" w="sm" type="none"/>
                      <a:tailEnd len="sm" w="sm" type="none"/>
                    </a:lnB>
                    <a:solidFill>
                      <a:srgbClr val="4F81BD"/>
                    </a:solidFill>
                  </a:tcPr>
                </a:tc>
                <a:tc>
                  <a:txBody>
                    <a:bodyPr/>
                    <a:lstStyle/>
                    <a:p>
                      <a:pPr indent="0" lvl="0" marL="0" rtl="0" algn="l">
                        <a:lnSpc>
                          <a:spcPct val="115000"/>
                        </a:lnSpc>
                        <a:spcBef>
                          <a:spcPts val="0"/>
                        </a:spcBef>
                        <a:spcAft>
                          <a:spcPts val="0"/>
                        </a:spcAft>
                        <a:buNone/>
                      </a:pPr>
                      <a:r>
                        <a:rPr lang="es" sz="1600">
                          <a:solidFill>
                            <a:srgbClr val="FFFFFF"/>
                          </a:solidFill>
                        </a:rPr>
                        <a:t>Historia de Usuario</a:t>
                      </a:r>
                      <a:endParaRPr sz="1200"/>
                    </a:p>
                  </a:txBody>
                  <a:tcPr marT="0" marB="0" marR="25400" marL="25400" anchor="b">
                    <a:lnL cap="flat" cmpd="sng" w="11900">
                      <a:solidFill>
                        <a:srgbClr val="CCCCCC"/>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CCCCCC"/>
                      </a:solidFill>
                      <a:prstDash val="solid"/>
                      <a:round/>
                      <a:headEnd len="sm" w="sm" type="none"/>
                      <a:tailEnd len="sm" w="sm" type="none"/>
                    </a:lnB>
                    <a:solidFill>
                      <a:srgbClr val="4F81BD"/>
                    </a:solidFill>
                  </a:tcPr>
                </a:tc>
                <a:tc>
                  <a:txBody>
                    <a:bodyPr/>
                    <a:lstStyle/>
                    <a:p>
                      <a:pPr indent="0" lvl="0" marL="0" rtl="0" algn="l">
                        <a:lnSpc>
                          <a:spcPct val="115000"/>
                        </a:lnSpc>
                        <a:spcBef>
                          <a:spcPts val="0"/>
                        </a:spcBef>
                        <a:spcAft>
                          <a:spcPts val="0"/>
                        </a:spcAft>
                        <a:buNone/>
                      </a:pPr>
                      <a:r>
                        <a:rPr lang="es" sz="1600">
                          <a:solidFill>
                            <a:srgbClr val="FFFFFF"/>
                          </a:solidFill>
                        </a:rPr>
                        <a:t>Descripción</a:t>
                      </a:r>
                      <a:endParaRPr sz="1200"/>
                    </a:p>
                  </a:txBody>
                  <a:tcPr marT="0" marB="0" marR="25400" marL="25400"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000000"/>
                      </a:solidFill>
                      <a:prstDash val="solid"/>
                      <a:round/>
                      <a:headEnd len="sm" w="sm" type="none"/>
                      <a:tailEnd len="sm" w="sm" type="none"/>
                    </a:lnT>
                    <a:lnB cap="flat" cmpd="sng" w="11900">
                      <a:solidFill>
                        <a:srgbClr val="CCCCCC"/>
                      </a:solidFill>
                      <a:prstDash val="solid"/>
                      <a:round/>
                      <a:headEnd len="sm" w="sm" type="none"/>
                      <a:tailEnd len="sm" w="sm" type="none"/>
                    </a:lnB>
                    <a:solidFill>
                      <a:srgbClr val="4F81BD"/>
                    </a:solidFill>
                  </a:tcPr>
                </a:tc>
              </a:tr>
              <a:tr h="914400">
                <a:tc>
                  <a:txBody>
                    <a:bodyPr/>
                    <a:lstStyle/>
                    <a:p>
                      <a:pPr indent="0" lvl="0" marL="0" rtl="0" algn="l">
                        <a:lnSpc>
                          <a:spcPct val="115000"/>
                        </a:lnSpc>
                        <a:spcBef>
                          <a:spcPts val="0"/>
                        </a:spcBef>
                        <a:spcAft>
                          <a:spcPts val="0"/>
                        </a:spcAft>
                        <a:buNone/>
                      </a:pPr>
                      <a:r>
                        <a:rPr b="1" lang="es" sz="1200"/>
                        <a:t>HU1</a:t>
                      </a:r>
                      <a:endParaRPr b="1" sz="1200"/>
                    </a:p>
                  </a:txBody>
                  <a:tcPr marT="0" marB="0" marR="25400" marL="25400"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s" sz="1200"/>
                        <a:t>COMO: </a:t>
                      </a:r>
                      <a:r>
                        <a:rPr lang="es" sz="1200"/>
                        <a:t>Administrador </a:t>
                      </a:r>
                      <a:endParaRPr sz="1200"/>
                    </a:p>
                    <a:p>
                      <a:pPr indent="0" lvl="0" marL="0" rtl="0" algn="l">
                        <a:lnSpc>
                          <a:spcPct val="115000"/>
                        </a:lnSpc>
                        <a:spcBef>
                          <a:spcPts val="0"/>
                        </a:spcBef>
                        <a:spcAft>
                          <a:spcPts val="0"/>
                        </a:spcAft>
                        <a:buNone/>
                      </a:pPr>
                      <a:r>
                        <a:rPr b="1" lang="es" sz="1200"/>
                        <a:t>QUIERO:</a:t>
                      </a:r>
                      <a:r>
                        <a:rPr lang="es" sz="1200"/>
                        <a:t> Realizar registro de aprendiz</a:t>
                      </a:r>
                      <a:r>
                        <a:rPr b="1" lang="es" sz="1200"/>
                        <a:t>.</a:t>
                      </a:r>
                      <a:endParaRPr b="1" sz="1200"/>
                    </a:p>
                    <a:p>
                      <a:pPr indent="0" lvl="0" marL="0" rtl="0" algn="l">
                        <a:lnSpc>
                          <a:spcPct val="115000"/>
                        </a:lnSpc>
                        <a:spcBef>
                          <a:spcPts val="0"/>
                        </a:spcBef>
                        <a:spcAft>
                          <a:spcPts val="0"/>
                        </a:spcAft>
                        <a:buNone/>
                      </a:pPr>
                      <a:r>
                        <a:rPr b="1" lang="es" sz="1200"/>
                        <a:t>PARA:</a:t>
                      </a:r>
                      <a:r>
                        <a:rPr lang="es" sz="1200"/>
                        <a:t> Guardarlos en la base.</a:t>
                      </a:r>
                      <a:endParaRPr sz="1200"/>
                    </a:p>
                  </a:txBody>
                  <a:tcPr marT="0" marB="0" marR="25400" marL="25400" anchor="b">
                    <a:lnL cap="flat" cmpd="sng" w="11900">
                      <a:solidFill>
                        <a:srgbClr val="CCCCCC"/>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s" sz="1200"/>
                        <a:t>Realizar el registro de datos de los aprendices de (ADSI) en la base del sistema para que sea más fácil permitir el ingreso .</a:t>
                      </a:r>
                      <a:r>
                        <a:rPr i="1" lang="es" sz="1200">
                          <a:solidFill>
                            <a:srgbClr val="7F7F7F"/>
                          </a:solidFill>
                        </a:rPr>
                        <a:t>  </a:t>
                      </a:r>
                      <a:endParaRPr sz="1200"/>
                    </a:p>
                  </a:txBody>
                  <a:tcPr marT="0" marB="0" marR="25400" marL="25400"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s" sz="1200"/>
                        <a:t>HU2</a:t>
                      </a:r>
                      <a:endParaRPr sz="1200"/>
                    </a:p>
                  </a:txBody>
                  <a:tcPr marT="0" marB="0" marR="25400" marL="25400"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s" sz="1200"/>
                        <a:t>COMO: </a:t>
                      </a:r>
                      <a:r>
                        <a:rPr lang="es" sz="1200"/>
                        <a:t>Administrador </a:t>
                      </a:r>
                      <a:endParaRPr sz="1200"/>
                    </a:p>
                    <a:p>
                      <a:pPr indent="0" lvl="0" marL="0" rtl="0" algn="l">
                        <a:lnSpc>
                          <a:spcPct val="115000"/>
                        </a:lnSpc>
                        <a:spcBef>
                          <a:spcPts val="0"/>
                        </a:spcBef>
                        <a:spcAft>
                          <a:spcPts val="0"/>
                        </a:spcAft>
                        <a:buNone/>
                      </a:pPr>
                      <a:r>
                        <a:rPr b="1" lang="es" sz="1200"/>
                        <a:t>QUIERO:</a:t>
                      </a:r>
                      <a:r>
                        <a:rPr lang="es" sz="1200"/>
                        <a:t> Guardar datos de registro del aprendiz </a:t>
                      </a:r>
                      <a:endParaRPr b="1" sz="1200"/>
                    </a:p>
                    <a:p>
                      <a:pPr indent="0" lvl="0" marL="0" rtl="0" algn="l">
                        <a:lnSpc>
                          <a:spcPct val="115000"/>
                        </a:lnSpc>
                        <a:spcBef>
                          <a:spcPts val="0"/>
                        </a:spcBef>
                        <a:spcAft>
                          <a:spcPts val="0"/>
                        </a:spcAft>
                        <a:buNone/>
                      </a:pPr>
                      <a:r>
                        <a:rPr b="1" lang="es" sz="1200"/>
                        <a:t>PARA:</a:t>
                      </a:r>
                      <a:r>
                        <a:rPr lang="es" sz="1200"/>
                        <a:t> Almacenarlos en la base del sistema.</a:t>
                      </a:r>
                      <a:endParaRPr sz="1200"/>
                    </a:p>
                  </a:txBody>
                  <a:tcPr marT="0" marB="0" marR="25400" marL="25400" anchor="b">
                    <a:lnL cap="flat" cmpd="sng" w="11900">
                      <a:solidFill>
                        <a:srgbClr val="CCCCCC"/>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s" sz="1200"/>
                        <a:t>Guardar los datos del aprendiz en la base del sistema  una vez registrados para que su validacion de ingreso sea mas rapida despues. </a:t>
                      </a:r>
                      <a:endParaRPr i="1" sz="1200"/>
                    </a:p>
                  </a:txBody>
                  <a:tcPr marT="0" marB="0" marR="25400" marL="25400"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s" sz="1200"/>
                        <a:t>HU3</a:t>
                      </a:r>
                      <a:endParaRPr sz="1200"/>
                    </a:p>
                  </a:txBody>
                  <a:tcPr marT="0" marB="0" marR="25400" marL="25400"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s" sz="1200"/>
                        <a:t>COMO: </a:t>
                      </a:r>
                      <a:r>
                        <a:rPr lang="es" sz="1200"/>
                        <a:t>Aprendiz </a:t>
                      </a:r>
                      <a:endParaRPr sz="1200"/>
                    </a:p>
                    <a:p>
                      <a:pPr indent="0" lvl="0" marL="0" rtl="0" algn="l">
                        <a:lnSpc>
                          <a:spcPct val="115000"/>
                        </a:lnSpc>
                        <a:spcBef>
                          <a:spcPts val="0"/>
                        </a:spcBef>
                        <a:spcAft>
                          <a:spcPts val="0"/>
                        </a:spcAft>
                        <a:buNone/>
                      </a:pPr>
                      <a:r>
                        <a:rPr b="1" lang="es" sz="1200"/>
                        <a:t>QUIERO:</a:t>
                      </a:r>
                      <a:r>
                        <a:rPr lang="es" sz="1200"/>
                        <a:t> Observar la información ingresa.</a:t>
                      </a:r>
                      <a:endParaRPr b="1" sz="1200"/>
                    </a:p>
                    <a:p>
                      <a:pPr indent="0" lvl="0" marL="0" rtl="0" algn="l">
                        <a:lnSpc>
                          <a:spcPct val="115000"/>
                        </a:lnSpc>
                        <a:spcBef>
                          <a:spcPts val="0"/>
                        </a:spcBef>
                        <a:spcAft>
                          <a:spcPts val="0"/>
                        </a:spcAft>
                        <a:buNone/>
                      </a:pPr>
                      <a:r>
                        <a:rPr b="1" lang="es" sz="1200"/>
                        <a:t>PARA:</a:t>
                      </a:r>
                      <a:r>
                        <a:rPr lang="es" sz="1200"/>
                        <a:t>permitir guardarlos o corregirlos.</a:t>
                      </a:r>
                      <a:endParaRPr sz="1200"/>
                    </a:p>
                  </a:txBody>
                  <a:tcPr marT="0" marB="0" marR="25400" marL="25400" anchor="b">
                    <a:lnL cap="flat" cmpd="sng" w="11900">
                      <a:solidFill>
                        <a:srgbClr val="CCCCCC"/>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s" sz="1200"/>
                        <a:t>Verificar la información ingresada en la base para corregirla o si no guardarla en el sistema y así mismo el aprendiz pueda observar la. </a:t>
                      </a:r>
                      <a:endParaRPr i="1" sz="1200"/>
                    </a:p>
                  </a:txBody>
                  <a:tcPr marT="0" marB="0" marR="25400" marL="25400"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s" sz="1200"/>
                        <a:t>HU4</a:t>
                      </a:r>
                      <a:endParaRPr sz="1200"/>
                    </a:p>
                  </a:txBody>
                  <a:tcPr marT="0" marB="0" marR="25400" marL="25400"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s" sz="1200"/>
                        <a:t>COMO: </a:t>
                      </a:r>
                      <a:r>
                        <a:rPr lang="es" sz="1200"/>
                        <a:t>Administrador </a:t>
                      </a:r>
                      <a:endParaRPr sz="1200"/>
                    </a:p>
                    <a:p>
                      <a:pPr indent="0" lvl="0" marL="0" rtl="0" algn="l">
                        <a:lnSpc>
                          <a:spcPct val="115000"/>
                        </a:lnSpc>
                        <a:spcBef>
                          <a:spcPts val="0"/>
                        </a:spcBef>
                        <a:spcAft>
                          <a:spcPts val="0"/>
                        </a:spcAft>
                        <a:buNone/>
                      </a:pPr>
                      <a:r>
                        <a:rPr b="1" lang="es" sz="1200"/>
                        <a:t>QUIERO:</a:t>
                      </a:r>
                      <a:r>
                        <a:rPr lang="es" sz="1200"/>
                        <a:t>Escanear el chip</a:t>
                      </a:r>
                      <a:endParaRPr b="1" sz="1200"/>
                    </a:p>
                    <a:p>
                      <a:pPr indent="0" lvl="0" marL="0" rtl="0" algn="l">
                        <a:lnSpc>
                          <a:spcPct val="115000"/>
                        </a:lnSpc>
                        <a:spcBef>
                          <a:spcPts val="0"/>
                        </a:spcBef>
                        <a:spcAft>
                          <a:spcPts val="0"/>
                        </a:spcAft>
                        <a:buNone/>
                      </a:pPr>
                      <a:r>
                        <a:rPr b="1" lang="es" sz="1200"/>
                        <a:t>PARA:</a:t>
                      </a:r>
                      <a:r>
                        <a:rPr lang="es" sz="1200"/>
                        <a:t>Validar el ingreso.</a:t>
                      </a:r>
                      <a:endParaRPr sz="1200"/>
                    </a:p>
                  </a:txBody>
                  <a:tcPr marT="0" marB="0" marR="25400" marL="25400" anchor="b">
                    <a:lnL cap="flat" cmpd="sng" w="11900">
                      <a:solidFill>
                        <a:srgbClr val="CCCCCC"/>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s" sz="1200"/>
                        <a:t>Para permitir el ingreso del aprendiz es necesario escanear el chip del carnet que servirá como soporte. </a:t>
                      </a:r>
                      <a:endParaRPr i="1" sz="1200"/>
                    </a:p>
                  </a:txBody>
                  <a:tcPr marT="0" marB="0" marR="25400" marL="25400"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graphicFrame>
        <p:nvGraphicFramePr>
          <p:cNvPr id="280" name="Google Shape;280;p38"/>
          <p:cNvGraphicFramePr/>
          <p:nvPr/>
        </p:nvGraphicFramePr>
        <p:xfrm>
          <a:off x="2490475" y="266700"/>
          <a:ext cx="3000000" cy="3000000"/>
        </p:xfrm>
        <a:graphic>
          <a:graphicData uri="http://schemas.openxmlformats.org/drawingml/2006/table">
            <a:tbl>
              <a:tblPr>
                <a:noFill/>
                <a:tableStyleId>{922FBCF6-2843-46DF-A2C7-3F5F9AA054DE}</a:tableStyleId>
              </a:tblPr>
              <a:tblGrid>
                <a:gridCol w="619125"/>
                <a:gridCol w="2400300"/>
                <a:gridCol w="2447925"/>
              </a:tblGrid>
              <a:tr h="200025">
                <a:tc>
                  <a:txBody>
                    <a:bodyPr/>
                    <a:lstStyle/>
                    <a:p>
                      <a:pPr indent="0" lvl="0" marL="0" rtl="0" algn="l">
                        <a:lnSpc>
                          <a:spcPct val="115000"/>
                        </a:lnSpc>
                        <a:spcBef>
                          <a:spcPts val="0"/>
                        </a:spcBef>
                        <a:spcAft>
                          <a:spcPts val="0"/>
                        </a:spcAft>
                        <a:buNone/>
                      </a:pPr>
                      <a:r>
                        <a:rPr lang="es" sz="1200"/>
                        <a:t>HU5</a:t>
                      </a:r>
                      <a:endParaRPr sz="1200"/>
                    </a:p>
                  </a:txBody>
                  <a:tcPr marT="0" marB="0" marR="25400" marL="25400"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s" sz="1200"/>
                        <a:t>COMO: </a:t>
                      </a:r>
                      <a:r>
                        <a:rPr lang="es" sz="1200"/>
                        <a:t>Administrador </a:t>
                      </a:r>
                      <a:endParaRPr sz="1200"/>
                    </a:p>
                    <a:p>
                      <a:pPr indent="0" lvl="0" marL="0" rtl="0" algn="l">
                        <a:lnSpc>
                          <a:spcPct val="115000"/>
                        </a:lnSpc>
                        <a:spcBef>
                          <a:spcPts val="0"/>
                        </a:spcBef>
                        <a:spcAft>
                          <a:spcPts val="0"/>
                        </a:spcAft>
                        <a:buNone/>
                      </a:pPr>
                      <a:r>
                        <a:rPr b="1" lang="es" sz="1200"/>
                        <a:t>QUIERO:</a:t>
                      </a:r>
                      <a:r>
                        <a:rPr lang="es" sz="1200"/>
                        <a:t>verificar la autenticidad del carnet .</a:t>
                      </a:r>
                      <a:endParaRPr b="1" sz="1200"/>
                    </a:p>
                    <a:p>
                      <a:pPr indent="0" lvl="0" marL="0" rtl="0" algn="l">
                        <a:lnSpc>
                          <a:spcPct val="115000"/>
                        </a:lnSpc>
                        <a:spcBef>
                          <a:spcPts val="0"/>
                        </a:spcBef>
                        <a:spcAft>
                          <a:spcPts val="0"/>
                        </a:spcAft>
                        <a:buNone/>
                      </a:pPr>
                      <a:r>
                        <a:rPr b="1" lang="es" sz="1200"/>
                        <a:t>PARA:</a:t>
                      </a:r>
                      <a:r>
                        <a:rPr lang="es" sz="1200"/>
                        <a:t>Comparar la información dada con la del sistema.</a:t>
                      </a:r>
                      <a:endParaRPr sz="1200"/>
                    </a:p>
                  </a:txBody>
                  <a:tcPr marT="0" marB="0" marR="25400" marL="25400" anchor="b">
                    <a:lnL cap="flat" cmpd="sng" w="11900">
                      <a:solidFill>
                        <a:srgbClr val="CCCCCC"/>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s" sz="1200"/>
                        <a:t>verificar la autenticidad del carnet con la información que contiene y  con la información dada al momento del registro.</a:t>
                      </a:r>
                      <a:endParaRPr sz="1200"/>
                    </a:p>
                  </a:txBody>
                  <a:tcPr marT="0" marB="0" marR="25400" marL="25400"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s" sz="1200"/>
                        <a:t>HU6</a:t>
                      </a:r>
                      <a:endParaRPr sz="1200"/>
                    </a:p>
                  </a:txBody>
                  <a:tcPr marT="0" marB="0" marR="25400" marL="25400"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s" sz="1200"/>
                        <a:t>COMO: </a:t>
                      </a:r>
                      <a:r>
                        <a:rPr lang="es" sz="1200"/>
                        <a:t>Administrador </a:t>
                      </a:r>
                      <a:endParaRPr sz="1200"/>
                    </a:p>
                    <a:p>
                      <a:pPr indent="0" lvl="0" marL="0" rtl="0" algn="l">
                        <a:lnSpc>
                          <a:spcPct val="115000"/>
                        </a:lnSpc>
                        <a:spcBef>
                          <a:spcPts val="0"/>
                        </a:spcBef>
                        <a:spcAft>
                          <a:spcPts val="0"/>
                        </a:spcAft>
                        <a:buNone/>
                      </a:pPr>
                      <a:r>
                        <a:rPr b="1" lang="es" sz="1200"/>
                        <a:t>QUIERO:</a:t>
                      </a:r>
                      <a:r>
                        <a:rPr lang="es" sz="1200"/>
                        <a:t>Generar un orden numérico y alfabético .</a:t>
                      </a:r>
                      <a:endParaRPr b="1" sz="1200"/>
                    </a:p>
                    <a:p>
                      <a:pPr indent="0" lvl="0" marL="0" rtl="0" algn="l">
                        <a:lnSpc>
                          <a:spcPct val="115000"/>
                        </a:lnSpc>
                        <a:spcBef>
                          <a:spcPts val="0"/>
                        </a:spcBef>
                        <a:spcAft>
                          <a:spcPts val="0"/>
                        </a:spcAft>
                        <a:buNone/>
                      </a:pPr>
                      <a:r>
                        <a:rPr b="1" lang="es" sz="1200"/>
                        <a:t>PARA:</a:t>
                      </a:r>
                      <a:r>
                        <a:rPr lang="es" sz="1200"/>
                        <a:t>Llevar un control de registro del aprendiz.</a:t>
                      </a:r>
                      <a:endParaRPr sz="1200"/>
                    </a:p>
                  </a:txBody>
                  <a:tcPr marT="0" marB="0" marR="25400" marL="25400" anchor="b">
                    <a:lnL cap="flat" cmpd="sng" w="11900">
                      <a:solidFill>
                        <a:srgbClr val="CCCCCC"/>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s" sz="1200"/>
                        <a:t>Tener un orden de registros numérico y alfabéticos de los aprendices permitirá  llevar un control de los mismos.  </a:t>
                      </a:r>
                      <a:endParaRPr i="1" sz="1200"/>
                    </a:p>
                  </a:txBody>
                  <a:tcPr marT="0" marB="0" marR="25400" marL="25400"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s" sz="1200"/>
                        <a:t>HU7</a:t>
                      </a:r>
                      <a:endParaRPr sz="1200"/>
                    </a:p>
                  </a:txBody>
                  <a:tcPr marT="0" marB="0" marR="25400" marL="25400"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s" sz="1200"/>
                        <a:t>COMO: </a:t>
                      </a:r>
                      <a:r>
                        <a:rPr lang="es" sz="1200"/>
                        <a:t>Administrador </a:t>
                      </a:r>
                      <a:endParaRPr sz="1200"/>
                    </a:p>
                    <a:p>
                      <a:pPr indent="0" lvl="0" marL="0" rtl="0" algn="l">
                        <a:lnSpc>
                          <a:spcPct val="115000"/>
                        </a:lnSpc>
                        <a:spcBef>
                          <a:spcPts val="0"/>
                        </a:spcBef>
                        <a:spcAft>
                          <a:spcPts val="0"/>
                        </a:spcAft>
                        <a:buNone/>
                      </a:pPr>
                      <a:r>
                        <a:rPr b="1" lang="es" sz="1200"/>
                        <a:t>QUIERO:</a:t>
                      </a:r>
                      <a:r>
                        <a:rPr lang="es" sz="1200"/>
                        <a:t> Generar un orden de información.</a:t>
                      </a:r>
                      <a:endParaRPr b="1" sz="1200"/>
                    </a:p>
                    <a:p>
                      <a:pPr indent="0" lvl="0" marL="0" rtl="0" algn="l">
                        <a:lnSpc>
                          <a:spcPct val="115000"/>
                        </a:lnSpc>
                        <a:spcBef>
                          <a:spcPts val="0"/>
                        </a:spcBef>
                        <a:spcAft>
                          <a:spcPts val="0"/>
                        </a:spcAft>
                        <a:buNone/>
                      </a:pPr>
                      <a:r>
                        <a:rPr b="1" lang="es" sz="1200"/>
                        <a:t>PARA:</a:t>
                      </a:r>
                      <a:r>
                        <a:rPr lang="es" sz="1200"/>
                        <a:t>Acceder a esta información cuando la soliciten.</a:t>
                      </a:r>
                      <a:endParaRPr sz="1200"/>
                    </a:p>
                  </a:txBody>
                  <a:tcPr marT="0" marB="0" marR="25400" marL="25400" anchor="b">
                    <a:lnL cap="flat" cmpd="sng" w="11900">
                      <a:solidFill>
                        <a:srgbClr val="CCCCCC"/>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s" sz="1200"/>
                        <a:t>Mantener un orden de la información facilitará su acceso en el momento en que un tercero requiera un informe detallado de la misma.</a:t>
                      </a:r>
                      <a:endParaRPr sz="1200"/>
                    </a:p>
                  </a:txBody>
                  <a:tcPr marT="0" marB="0" marR="25400" marL="25400"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s" sz="1200"/>
                        <a:t>HU8</a:t>
                      </a:r>
                      <a:endParaRPr sz="1200"/>
                    </a:p>
                  </a:txBody>
                  <a:tcPr marT="0" marB="0" marR="25400" marL="25400" anchor="b">
                    <a:lnL cap="flat" cmpd="sng" w="11900">
                      <a:solidFill>
                        <a:srgbClr val="000000"/>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s" sz="1200"/>
                        <a:t>COMO: </a:t>
                      </a:r>
                      <a:r>
                        <a:rPr lang="es" sz="1200"/>
                        <a:t>Administrador </a:t>
                      </a:r>
                      <a:endParaRPr sz="1200"/>
                    </a:p>
                    <a:p>
                      <a:pPr indent="0" lvl="0" marL="0" rtl="0" algn="l">
                        <a:lnSpc>
                          <a:spcPct val="115000"/>
                        </a:lnSpc>
                        <a:spcBef>
                          <a:spcPts val="0"/>
                        </a:spcBef>
                        <a:spcAft>
                          <a:spcPts val="0"/>
                        </a:spcAft>
                        <a:buNone/>
                      </a:pPr>
                      <a:r>
                        <a:rPr b="1" lang="es" sz="1200"/>
                        <a:t>QUIERO:</a:t>
                      </a:r>
                      <a:r>
                        <a:rPr lang="es" sz="1200"/>
                        <a:t>Dar por terminado el proceso.</a:t>
                      </a:r>
                      <a:endParaRPr b="1" sz="1200"/>
                    </a:p>
                    <a:p>
                      <a:pPr indent="0" lvl="0" marL="0" rtl="0" algn="l">
                        <a:lnSpc>
                          <a:spcPct val="115000"/>
                        </a:lnSpc>
                        <a:spcBef>
                          <a:spcPts val="0"/>
                        </a:spcBef>
                        <a:spcAft>
                          <a:spcPts val="0"/>
                        </a:spcAft>
                        <a:buNone/>
                      </a:pPr>
                      <a:r>
                        <a:rPr b="1" lang="es" sz="1200"/>
                        <a:t>PARA:</a:t>
                      </a:r>
                      <a:r>
                        <a:rPr lang="es" sz="1200"/>
                        <a:t>Permitir el ingreso del aprendiz.</a:t>
                      </a:r>
                      <a:endParaRPr sz="1200"/>
                    </a:p>
                  </a:txBody>
                  <a:tcPr marT="0" marB="0" marR="25400" marL="25400" anchor="b">
                    <a:lnL cap="flat" cmpd="sng" w="11900">
                      <a:solidFill>
                        <a:srgbClr val="CCCCCC"/>
                      </a:solidFill>
                      <a:prstDash val="solid"/>
                      <a:round/>
                      <a:headEnd len="sm" w="sm" type="none"/>
                      <a:tailEnd len="sm" w="sm" type="none"/>
                    </a:lnL>
                    <a:lnR cap="flat" cmpd="sng" w="11900">
                      <a:solidFill>
                        <a:srgbClr val="CCCCCC"/>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s" sz="1200"/>
                        <a:t>Luego de hacer todo el proceso de registro y validación de la información una única vez,en las siguientes veces será más fácil ya que solo será el escaneo del chip y   se dará permiso para acceder al centro. </a:t>
                      </a:r>
                      <a:endParaRPr i="1" sz="1200"/>
                    </a:p>
                  </a:txBody>
                  <a:tcPr marT="0" marB="0" marR="25400" marL="25400" anchor="b">
                    <a:lnL cap="flat" cmpd="sng" w="11900">
                      <a:solidFill>
                        <a:srgbClr val="CCCCCC"/>
                      </a:solidFill>
                      <a:prstDash val="solid"/>
                      <a:round/>
                      <a:headEnd len="sm" w="sm" type="none"/>
                      <a:tailEnd len="sm" w="sm" type="none"/>
                    </a:lnL>
                    <a:lnR cap="flat" cmpd="sng" w="11900">
                      <a:solidFill>
                        <a:srgbClr val="000000"/>
                      </a:solidFill>
                      <a:prstDash val="solid"/>
                      <a:round/>
                      <a:headEnd len="sm" w="sm" type="none"/>
                      <a:tailEnd len="sm" w="sm" type="none"/>
                    </a:lnR>
                    <a:lnT cap="flat" cmpd="sng" w="11900">
                      <a:solidFill>
                        <a:srgbClr val="CCCCCC"/>
                      </a:solidFill>
                      <a:prstDash val="solid"/>
                      <a:round/>
                      <a:headEnd len="sm" w="sm" type="none"/>
                      <a:tailEnd len="sm" w="sm" type="none"/>
                    </a:lnT>
                    <a:lnB cap="flat" cmpd="sng" w="11900">
                      <a:solidFill>
                        <a:srgbClr val="000000"/>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nvSpPr>
        <p:spPr>
          <a:xfrm>
            <a:off x="233250" y="240325"/>
            <a:ext cx="1785000" cy="1206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lt1"/>
                </a:solidFill>
                <a:latin typeface="Nunito"/>
                <a:ea typeface="Nunito"/>
                <a:cs typeface="Nunito"/>
                <a:sym typeface="Nunito"/>
              </a:rPr>
              <a:t>Diagrama </a:t>
            </a:r>
            <a:endParaRPr b="1" sz="1800">
              <a:solidFill>
                <a:schemeClr val="lt1"/>
              </a:solidFill>
              <a:latin typeface="Nunito"/>
              <a:ea typeface="Nunito"/>
              <a:cs typeface="Nunito"/>
              <a:sym typeface="Nunito"/>
            </a:endParaRPr>
          </a:p>
          <a:p>
            <a:pPr indent="0" lvl="0" marL="0" rtl="0" algn="l">
              <a:spcBef>
                <a:spcPts val="0"/>
              </a:spcBef>
              <a:spcAft>
                <a:spcPts val="0"/>
              </a:spcAft>
              <a:buNone/>
            </a:pPr>
            <a:r>
              <a:rPr b="1" lang="es" sz="1800">
                <a:solidFill>
                  <a:schemeClr val="lt1"/>
                </a:solidFill>
                <a:latin typeface="Nunito"/>
                <a:ea typeface="Nunito"/>
                <a:cs typeface="Nunito"/>
                <a:sym typeface="Nunito"/>
              </a:rPr>
              <a:t>de</a:t>
            </a:r>
            <a:endParaRPr b="1" sz="1800">
              <a:solidFill>
                <a:schemeClr val="lt1"/>
              </a:solidFill>
              <a:latin typeface="Nunito"/>
              <a:ea typeface="Nunito"/>
              <a:cs typeface="Nunito"/>
              <a:sym typeface="Nunito"/>
            </a:endParaRPr>
          </a:p>
          <a:p>
            <a:pPr indent="0" lvl="0" marL="0" rtl="0" algn="l">
              <a:spcBef>
                <a:spcPts val="0"/>
              </a:spcBef>
              <a:spcAft>
                <a:spcPts val="0"/>
              </a:spcAft>
              <a:buNone/>
            </a:pPr>
            <a:r>
              <a:rPr b="1" lang="es" sz="1800">
                <a:solidFill>
                  <a:schemeClr val="lt1"/>
                </a:solidFill>
                <a:latin typeface="Nunito"/>
                <a:ea typeface="Nunito"/>
                <a:cs typeface="Nunito"/>
                <a:sym typeface="Nunito"/>
              </a:rPr>
              <a:t>casos de uso</a:t>
            </a:r>
            <a:r>
              <a:rPr b="1" lang="es" sz="2500">
                <a:solidFill>
                  <a:schemeClr val="lt1"/>
                </a:solidFill>
                <a:latin typeface="Nunito"/>
                <a:ea typeface="Nunito"/>
                <a:cs typeface="Nunito"/>
                <a:sym typeface="Nunito"/>
              </a:rPr>
              <a:t> </a:t>
            </a:r>
            <a:endParaRPr b="1" sz="2500">
              <a:solidFill>
                <a:schemeClr val="lt1"/>
              </a:solidFill>
              <a:latin typeface="Nunito"/>
              <a:ea typeface="Nunito"/>
              <a:cs typeface="Nunito"/>
              <a:sym typeface="Nunito"/>
            </a:endParaRPr>
          </a:p>
        </p:txBody>
      </p:sp>
      <p:sp>
        <p:nvSpPr>
          <p:cNvPr id="286" name="Google Shape;286;p39"/>
          <p:cNvSpPr txBox="1"/>
          <p:nvPr/>
        </p:nvSpPr>
        <p:spPr>
          <a:xfrm>
            <a:off x="970100" y="4313750"/>
            <a:ext cx="1872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87" name="Google Shape;287;p39"/>
          <p:cNvPicPr preferRelativeResize="0"/>
          <p:nvPr/>
        </p:nvPicPr>
        <p:blipFill>
          <a:blip r:embed="rId3">
            <a:alphaModFix/>
          </a:blip>
          <a:stretch>
            <a:fillRect/>
          </a:stretch>
        </p:blipFill>
        <p:spPr>
          <a:xfrm>
            <a:off x="1702000" y="363475"/>
            <a:ext cx="7205424" cy="45460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type="title"/>
          </p:nvPr>
        </p:nvSpPr>
        <p:spPr>
          <a:xfrm>
            <a:off x="227275" y="192425"/>
            <a:ext cx="1897200" cy="19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Diagrama</a:t>
            </a:r>
            <a:endParaRPr/>
          </a:p>
          <a:p>
            <a:pPr indent="0" lvl="0" marL="0" rtl="0" algn="l">
              <a:spcBef>
                <a:spcPts val="0"/>
              </a:spcBef>
              <a:spcAft>
                <a:spcPts val="0"/>
              </a:spcAft>
              <a:buNone/>
            </a:pPr>
            <a:r>
              <a:rPr lang="es"/>
              <a:t> casos de </a:t>
            </a:r>
            <a:endParaRPr/>
          </a:p>
          <a:p>
            <a:pPr indent="0" lvl="0" marL="0" rtl="0" algn="l">
              <a:spcBef>
                <a:spcPts val="0"/>
              </a:spcBef>
              <a:spcAft>
                <a:spcPts val="0"/>
              </a:spcAft>
              <a:buNone/>
            </a:pPr>
            <a:r>
              <a:rPr lang="es"/>
              <a:t>uso </a:t>
            </a:r>
            <a:endParaRPr/>
          </a:p>
          <a:p>
            <a:pPr indent="0" lvl="0" marL="0" rtl="0" algn="l">
              <a:spcBef>
                <a:spcPts val="0"/>
              </a:spcBef>
              <a:spcAft>
                <a:spcPts val="0"/>
              </a:spcAft>
              <a:buNone/>
            </a:pPr>
            <a:r>
              <a:rPr lang="es"/>
              <a:t>extendido </a:t>
            </a:r>
            <a:endParaRPr/>
          </a:p>
        </p:txBody>
      </p:sp>
      <p:graphicFrame>
        <p:nvGraphicFramePr>
          <p:cNvPr id="293" name="Google Shape;293;p40"/>
          <p:cNvGraphicFramePr/>
          <p:nvPr/>
        </p:nvGraphicFramePr>
        <p:xfrm>
          <a:off x="3947100" y="1444900"/>
          <a:ext cx="3000000" cy="3000000"/>
        </p:xfrm>
        <a:graphic>
          <a:graphicData uri="http://schemas.openxmlformats.org/drawingml/2006/table">
            <a:tbl>
              <a:tblPr bandRow="1" firstRow="1">
                <a:noFill/>
                <a:tableStyleId>{527409D7-E7CD-4BBC-8AAE-98BD5F65FD15}</a:tableStyleId>
              </a:tblPr>
              <a:tblGrid>
                <a:gridCol w="486400"/>
                <a:gridCol w="1892300"/>
                <a:gridCol w="2230125"/>
              </a:tblGrid>
              <a:tr h="155575">
                <a:tc>
                  <a:txBody>
                    <a:bodyPr/>
                    <a:lstStyle/>
                    <a:p>
                      <a:pPr indent="0" lvl="0" marL="0" rtl="0" algn="ctr">
                        <a:spcBef>
                          <a:spcPts val="0"/>
                        </a:spcBef>
                        <a:spcAft>
                          <a:spcPts val="0"/>
                        </a:spcAft>
                        <a:buNone/>
                      </a:pPr>
                      <a:r>
                        <a:rPr b="1" lang="es" sz="1000">
                          <a:solidFill>
                            <a:srgbClr val="FFFFFF"/>
                          </a:solidFill>
                        </a:rPr>
                        <a:t>Paso</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Actor: Administrador </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Sistema</a:t>
                      </a:r>
                      <a:endParaRPr b="1" sz="1000">
                        <a:solidFill>
                          <a:srgbClr val="FFFFFF"/>
                        </a:solidFill>
                      </a:endParaRPr>
                    </a:p>
                  </a:txBody>
                  <a:tcPr marT="0" marB="0" marR="73025" marL="73025"/>
                </a:tc>
              </a:tr>
              <a:tr h="155575">
                <a:tc>
                  <a:txBody>
                    <a:bodyPr/>
                    <a:lstStyle/>
                    <a:p>
                      <a:pPr indent="0" lvl="0" marL="0" rtl="0" algn="l">
                        <a:spcBef>
                          <a:spcPts val="0"/>
                        </a:spcBef>
                        <a:spcAft>
                          <a:spcPts val="0"/>
                        </a:spcAft>
                        <a:buNone/>
                      </a:pPr>
                      <a:r>
                        <a:rPr b="1" lang="es" sz="1000"/>
                        <a:t>1.</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Muestra Formulario para registrar el aprendiz</a:t>
                      </a:r>
                      <a:endParaRPr b="1" sz="1000"/>
                    </a:p>
                  </a:txBody>
                  <a:tcPr marT="0" marB="0" marR="73025" marL="73025"/>
                </a:tc>
              </a:tr>
              <a:tr h="164475">
                <a:tc>
                  <a:txBody>
                    <a:bodyPr/>
                    <a:lstStyle/>
                    <a:p>
                      <a:pPr indent="0" lvl="0" marL="0" rtl="0" algn="l">
                        <a:spcBef>
                          <a:spcPts val="0"/>
                        </a:spcBef>
                        <a:spcAft>
                          <a:spcPts val="0"/>
                        </a:spcAft>
                        <a:buNone/>
                      </a:pPr>
                      <a:r>
                        <a:rPr b="1" lang="es" sz="1000"/>
                        <a:t>2.</a:t>
                      </a:r>
                      <a:endParaRPr b="1" sz="1000"/>
                    </a:p>
                  </a:txBody>
                  <a:tcPr marT="0" marB="0" marR="73025" marL="73025"/>
                </a:tc>
                <a:tc>
                  <a:txBody>
                    <a:bodyPr/>
                    <a:lstStyle/>
                    <a:p>
                      <a:pPr indent="0" lvl="0" marL="0" rtl="0" algn="l">
                        <a:spcBef>
                          <a:spcPts val="0"/>
                        </a:spcBef>
                        <a:spcAft>
                          <a:spcPts val="0"/>
                        </a:spcAft>
                        <a:buNone/>
                      </a:pPr>
                      <a:r>
                        <a:rPr b="1" lang="es" sz="1000"/>
                        <a:t>Ingresa nombre, apellido y documento del aprendiz a registrar. </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r>
              <a:tr h="164475">
                <a:tc>
                  <a:txBody>
                    <a:bodyPr/>
                    <a:lstStyle/>
                    <a:p>
                      <a:pPr indent="0" lvl="0" marL="0" rtl="0" algn="l">
                        <a:spcBef>
                          <a:spcPts val="0"/>
                        </a:spcBef>
                        <a:spcAft>
                          <a:spcPts val="0"/>
                        </a:spcAft>
                        <a:buNone/>
                      </a:pPr>
                      <a:r>
                        <a:rPr b="1" lang="es" sz="1000"/>
                        <a:t>3.</a:t>
                      </a:r>
                      <a:endParaRPr b="1" sz="1000"/>
                    </a:p>
                  </a:txBody>
                  <a:tcPr marT="0" marB="0" marR="73025" marL="73025"/>
                </a:tc>
                <a:tc>
                  <a:txBody>
                    <a:bodyPr/>
                    <a:lstStyle/>
                    <a:p>
                      <a:pPr indent="0" lvl="0" marL="0" rtl="0" algn="l">
                        <a:spcBef>
                          <a:spcPts val="0"/>
                        </a:spcBef>
                        <a:spcAft>
                          <a:spcPts val="0"/>
                        </a:spcAft>
                        <a:buNone/>
                      </a:pPr>
                      <a:r>
                        <a:rPr b="1" lang="es" sz="1000"/>
                        <a:t>Selecciona opción “Aceptar”</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r>
              <a:tr h="170825">
                <a:tc>
                  <a:txBody>
                    <a:bodyPr/>
                    <a:lstStyle/>
                    <a:p>
                      <a:pPr indent="0" lvl="0" marL="0" rtl="0" algn="l">
                        <a:spcBef>
                          <a:spcPts val="0"/>
                        </a:spcBef>
                        <a:spcAft>
                          <a:spcPts val="0"/>
                        </a:spcAft>
                        <a:buNone/>
                      </a:pPr>
                      <a:r>
                        <a:rPr b="1" lang="es" sz="1000"/>
                        <a:t>4.</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Muestra mensaje: “Ingreso de aprendiz exitoso”</a:t>
                      </a:r>
                      <a:endParaRPr b="1" sz="1000"/>
                    </a:p>
                  </a:txBody>
                  <a:tcPr marT="0" marB="0" marR="73025" marL="73025"/>
                </a:tc>
              </a:tr>
            </a:tbl>
          </a:graphicData>
        </a:graphic>
      </p:graphicFrame>
      <p:graphicFrame>
        <p:nvGraphicFramePr>
          <p:cNvPr id="294" name="Google Shape;294;p40"/>
          <p:cNvGraphicFramePr/>
          <p:nvPr/>
        </p:nvGraphicFramePr>
        <p:xfrm>
          <a:off x="2278325" y="307975"/>
          <a:ext cx="3000000" cy="3000000"/>
        </p:xfrm>
        <a:graphic>
          <a:graphicData uri="http://schemas.openxmlformats.org/drawingml/2006/table">
            <a:tbl>
              <a:tblPr bandCol="1" bandRow="1">
                <a:noFill/>
                <a:tableStyleId>{97828DBA-743D-4CD9-ACF1-BD38DD005FD8}</a:tableStyleId>
              </a:tblPr>
              <a:tblGrid>
                <a:gridCol w="1329050"/>
                <a:gridCol w="339725"/>
                <a:gridCol w="4610725"/>
              </a:tblGrid>
              <a:tr h="12700">
                <a:tc>
                  <a:txBody>
                    <a:bodyPr/>
                    <a:lstStyle/>
                    <a:p>
                      <a:pPr indent="0" lvl="0" marL="0" rtl="0" algn="r">
                        <a:spcBef>
                          <a:spcPts val="0"/>
                        </a:spcBef>
                        <a:spcAft>
                          <a:spcPts val="0"/>
                        </a:spcAft>
                        <a:buNone/>
                      </a:pPr>
                      <a:r>
                        <a:rPr b="1" lang="es" sz="1000"/>
                        <a:t>ID Caso Uso:</a:t>
                      </a:r>
                      <a:endParaRPr b="1" sz="1000"/>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CU01</a:t>
                      </a:r>
                      <a:endParaRPr b="1" sz="1000">
                        <a:solidFill>
                          <a:srgbClr val="17365D"/>
                        </a:solidFill>
                      </a:endParaRPr>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2700">
                <a:tc>
                  <a:txBody>
                    <a:bodyPr/>
                    <a:lstStyle/>
                    <a:p>
                      <a:pPr indent="0" lvl="0" marL="0" rtl="0" algn="r">
                        <a:spcBef>
                          <a:spcPts val="0"/>
                        </a:spcBef>
                        <a:spcAft>
                          <a:spcPts val="0"/>
                        </a:spcAft>
                        <a:buNone/>
                      </a:pPr>
                      <a:r>
                        <a:rPr b="1" lang="es" sz="1000"/>
                        <a:t>Nombre Caso Uso:</a:t>
                      </a:r>
                      <a:endParaRPr b="1" sz="1000"/>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Realizar registro de aprendiz  </a:t>
                      </a:r>
                      <a:endParaRPr b="1" sz="1000">
                        <a:solidFill>
                          <a:srgbClr val="17365D"/>
                        </a:solidFill>
                      </a:endParaRPr>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2700">
                <a:tc gridSpan="2">
                  <a:txBody>
                    <a:bodyPr/>
                    <a:lstStyle/>
                    <a:p>
                      <a:pPr indent="0" lvl="0" marL="0" rtl="0" algn="r">
                        <a:spcBef>
                          <a:spcPts val="0"/>
                        </a:spcBef>
                        <a:spcAft>
                          <a:spcPts val="0"/>
                        </a:spcAft>
                        <a:buNone/>
                      </a:pPr>
                      <a:r>
                        <a:rPr b="1" lang="es" sz="1100"/>
                        <a:t>Actores:</a:t>
                      </a:r>
                      <a:endParaRPr b="1" sz="1100"/>
                    </a:p>
                  </a:txBody>
                  <a:tcPr marT="0" marB="0" marR="73025" marL="73025">
                    <a:lnT cap="flat" cmpd="sng" w="9525">
                      <a:solidFill>
                        <a:srgbClr val="000000"/>
                      </a:solidFill>
                      <a:prstDash val="solid"/>
                      <a:round/>
                      <a:headEnd len="sm" w="sm" type="none"/>
                      <a:tailEnd len="sm" w="sm" type="none"/>
                    </a:lnT>
                  </a:tcPr>
                </a:tc>
                <a:tc hMerge="1"/>
                <a:tc>
                  <a:txBody>
                    <a:bodyPr/>
                    <a:lstStyle/>
                    <a:p>
                      <a:pPr indent="0" lvl="0" marL="0" rtl="0" algn="l">
                        <a:spcBef>
                          <a:spcPts val="0"/>
                        </a:spcBef>
                        <a:spcAft>
                          <a:spcPts val="0"/>
                        </a:spcAft>
                        <a:buNone/>
                      </a:pPr>
                      <a:r>
                        <a:rPr lang="es" sz="1000"/>
                        <a:t>Administrador</a:t>
                      </a:r>
                      <a:endParaRPr sz="1000"/>
                    </a:p>
                  </a:txBody>
                  <a:tcPr marT="0" marB="0" marR="73025" marL="73025">
                    <a:lnT cap="flat" cmpd="sng" w="9525">
                      <a:solidFill>
                        <a:srgbClr val="000000"/>
                      </a:solidFill>
                      <a:prstDash val="solid"/>
                      <a:round/>
                      <a:headEnd len="sm" w="sm" type="none"/>
                      <a:tailEnd len="sm" w="sm" type="none"/>
                    </a:lnT>
                  </a:tcPr>
                </a:tc>
              </a:tr>
              <a:tr h="355875">
                <a:tc gridSpan="2">
                  <a:txBody>
                    <a:bodyPr/>
                    <a:lstStyle/>
                    <a:p>
                      <a:pPr indent="0" lvl="0" marL="0" rtl="0" algn="r">
                        <a:spcBef>
                          <a:spcPts val="0"/>
                        </a:spcBef>
                        <a:spcAft>
                          <a:spcPts val="0"/>
                        </a:spcAft>
                        <a:buNone/>
                      </a:pPr>
                      <a:r>
                        <a:rPr b="1" lang="es" sz="1100"/>
                        <a:t>Precondiciones:</a:t>
                      </a:r>
                      <a:endParaRPr b="1" sz="1100"/>
                    </a:p>
                  </a:txBody>
                  <a:tcPr marT="0" marB="0" marR="73025" marL="73025"/>
                </a:tc>
                <a:tc hMerge="1"/>
                <a:tc>
                  <a:txBody>
                    <a:bodyPr/>
                    <a:lstStyle/>
                    <a:p>
                      <a:pPr indent="0" lvl="0" marL="0" rtl="0" algn="l">
                        <a:spcBef>
                          <a:spcPts val="0"/>
                        </a:spcBef>
                        <a:spcAft>
                          <a:spcPts val="0"/>
                        </a:spcAft>
                        <a:buNone/>
                      </a:pPr>
                      <a:r>
                        <a:rPr b="1" lang="es" sz="1000"/>
                        <a:t>El  administrador debe hacer un registro del aprendiz en el sistema con la información requerida.</a:t>
                      </a:r>
                      <a:endParaRPr b="1" sz="1000"/>
                    </a:p>
                  </a:txBody>
                  <a:tcPr marT="0" marB="0" marR="73025" marL="73025"/>
                </a:tc>
              </a:tr>
              <a:tr h="12700">
                <a:tc gridSpan="2">
                  <a:txBody>
                    <a:bodyPr/>
                    <a:lstStyle/>
                    <a:p>
                      <a:pPr indent="0" lvl="0" marL="0" rtl="0" algn="r">
                        <a:spcBef>
                          <a:spcPts val="0"/>
                        </a:spcBef>
                        <a:spcAft>
                          <a:spcPts val="0"/>
                        </a:spcAft>
                        <a:buNone/>
                      </a:pPr>
                      <a:r>
                        <a:rPr b="1" lang="es" sz="1100"/>
                        <a:t>PosCondiciones:</a:t>
                      </a:r>
                      <a:endParaRPr b="1" sz="1100"/>
                    </a:p>
                  </a:txBody>
                  <a:tcPr marT="0" marB="0" marR="73025" marL="73025"/>
                </a:tc>
                <a:tc hMerge="1"/>
                <a:tc>
                  <a:txBody>
                    <a:bodyPr/>
                    <a:lstStyle/>
                    <a:p>
                      <a:pPr indent="0" lvl="0" marL="0" rtl="0" algn="l">
                        <a:spcBef>
                          <a:spcPts val="0"/>
                        </a:spcBef>
                        <a:spcAft>
                          <a:spcPts val="0"/>
                        </a:spcAft>
                        <a:buNone/>
                      </a:pPr>
                      <a:r>
                        <a:rPr b="1" lang="es" sz="1000"/>
                        <a:t>El sistema permite verificar el registro del aprendiz con el escaneo del chip del carnet.</a:t>
                      </a:r>
                      <a:endParaRPr sz="1000"/>
                    </a:p>
                  </a:txBody>
                  <a:tcPr marT="0" marB="0" marR="73025" marL="73025"/>
                </a:tc>
              </a:tr>
              <a:tr h="12700">
                <a:tc gridSpan="2">
                  <a:txBody>
                    <a:bodyPr/>
                    <a:lstStyle/>
                    <a:p>
                      <a:pPr indent="0" lvl="0" marL="0" rtl="0" algn="r">
                        <a:spcBef>
                          <a:spcPts val="0"/>
                        </a:spcBef>
                        <a:spcAft>
                          <a:spcPts val="0"/>
                        </a:spcAft>
                        <a:buNone/>
                      </a:pPr>
                      <a:r>
                        <a:rPr b="1" lang="es" sz="1100"/>
                        <a:t>Flujo Normal:</a:t>
                      </a:r>
                      <a:endParaRPr b="1" sz="1100"/>
                    </a:p>
                  </a:txBody>
                  <a:tcPr marT="0" marB="0" marR="73025" marL="73025"/>
                </a:tc>
                <a:tc hMerge="1"/>
                <a:tc>
                  <a:txBody>
                    <a:bodyPr/>
                    <a:lstStyle/>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txBody>
                  <a:tcPr marT="0" marB="0" marR="73025" marL="73025"/>
                </a:tc>
              </a:tr>
              <a:tr h="12700">
                <a:tc gridSpan="2">
                  <a:txBody>
                    <a:bodyPr/>
                    <a:lstStyle/>
                    <a:p>
                      <a:pPr indent="0" lvl="0" marL="0" rtl="0" algn="r">
                        <a:spcBef>
                          <a:spcPts val="0"/>
                        </a:spcBef>
                        <a:spcAft>
                          <a:spcPts val="0"/>
                        </a:spcAft>
                        <a:buNone/>
                      </a:pPr>
                      <a:r>
                        <a:rPr b="1" lang="es" sz="1100"/>
                        <a:t>Flujos Alternativos:</a:t>
                      </a:r>
                      <a:endParaRPr b="1" sz="1100"/>
                    </a:p>
                    <a:p>
                      <a:pPr indent="0" lvl="0" marL="0" rtl="0" algn="r">
                        <a:spcBef>
                          <a:spcPts val="0"/>
                        </a:spcBef>
                        <a:spcAft>
                          <a:spcPts val="0"/>
                        </a:spcAft>
                        <a:buNone/>
                      </a:pPr>
                      <a:r>
                        <a:t/>
                      </a:r>
                      <a:endParaRPr b="1" sz="1000">
                        <a:solidFill>
                          <a:srgbClr val="BFBFBF"/>
                        </a:solidFill>
                      </a:endParaRPr>
                    </a:p>
                  </a:txBody>
                  <a:tcPr marT="0" marB="0" marR="73025" marL="73025"/>
                </a:tc>
                <a:tc hMerge="1"/>
                <a:tc>
                  <a:txBody>
                    <a:bodyPr/>
                    <a:lstStyle/>
                    <a:p>
                      <a:pPr indent="0" lvl="0" marL="0" rtl="0" algn="l">
                        <a:spcBef>
                          <a:spcPts val="0"/>
                        </a:spcBef>
                        <a:spcAft>
                          <a:spcPts val="0"/>
                        </a:spcAft>
                        <a:buNone/>
                      </a:pPr>
                      <a:r>
                        <a:rPr lang="es" sz="1000"/>
                        <a:t> No aplica.</a:t>
                      </a:r>
                      <a:endParaRPr sz="1000">
                        <a:solidFill>
                          <a:srgbClr val="A6A6A6"/>
                        </a:solidFill>
                      </a:endParaRPr>
                    </a:p>
                  </a:txBody>
                  <a:tcPr marT="0" marB="0" marR="73025" marL="73025"/>
                </a:tc>
              </a:tr>
              <a:tr h="285750">
                <a:tc gridSpan="2">
                  <a:txBody>
                    <a:bodyPr/>
                    <a:lstStyle/>
                    <a:p>
                      <a:pPr indent="0" lvl="0" marL="0" rtl="0" algn="r">
                        <a:spcBef>
                          <a:spcPts val="0"/>
                        </a:spcBef>
                        <a:spcAft>
                          <a:spcPts val="0"/>
                        </a:spcAft>
                        <a:buNone/>
                      </a:pPr>
                      <a:r>
                        <a:rPr b="1" lang="es" sz="1100"/>
                        <a:t>Excepciones:</a:t>
                      </a:r>
                      <a:endParaRPr b="1" sz="1100"/>
                    </a:p>
                  </a:txBody>
                  <a:tcPr marT="0" marB="0" marR="73025" marL="73025"/>
                </a:tc>
                <a:tc hMerge="1"/>
                <a:tc>
                  <a:txBody>
                    <a:bodyPr/>
                    <a:lstStyle/>
                    <a:p>
                      <a:pPr indent="0" lvl="0" marL="0" rtl="0" algn="l">
                        <a:spcBef>
                          <a:spcPts val="0"/>
                        </a:spcBef>
                        <a:spcAft>
                          <a:spcPts val="0"/>
                        </a:spcAft>
                        <a:buNone/>
                      </a:pPr>
                      <a:r>
                        <a:rPr b="1" lang="es" sz="1000"/>
                        <a:t>3.a. En el paso 3 del Flujo Normal, si el aprendiz no ha ingresado nombre,apellido y documento:</a:t>
                      </a:r>
                      <a:endParaRPr b="1" sz="1000"/>
                    </a:p>
                    <a:p>
                      <a:pPr indent="0" lvl="0" marL="0" rtl="0" algn="l">
                        <a:spcBef>
                          <a:spcPts val="0"/>
                        </a:spcBef>
                        <a:spcAft>
                          <a:spcPts val="0"/>
                        </a:spcAft>
                        <a:buNone/>
                      </a:pPr>
                      <a:r>
                        <a:rPr lang="es" sz="1000"/>
                        <a:t>3.a.1.  El Sistema muestra los respectivos mensajes de invalidación.</a:t>
                      </a:r>
                      <a:endParaRPr sz="1000">
                        <a:solidFill>
                          <a:srgbClr val="A6A6A6"/>
                        </a:solidFill>
                      </a:endParaRPr>
                    </a:p>
                  </a:txBody>
                  <a:tcPr marT="0" marB="0" marR="73025" marL="73025"/>
                </a:tc>
              </a:tr>
              <a:tr h="12700">
                <a:tc gridSpan="2">
                  <a:txBody>
                    <a:bodyPr/>
                    <a:lstStyle/>
                    <a:p>
                      <a:pPr indent="0" lvl="0" marL="0" rtl="0" algn="r">
                        <a:spcBef>
                          <a:spcPts val="0"/>
                        </a:spcBef>
                        <a:spcAft>
                          <a:spcPts val="0"/>
                        </a:spcAft>
                        <a:buNone/>
                      </a:pPr>
                      <a:r>
                        <a:rPr b="1" lang="es" sz="1100"/>
                        <a:t>Includes:</a:t>
                      </a:r>
                      <a:endParaRPr b="1" sz="1100"/>
                    </a:p>
                  </a:txBody>
                  <a:tcPr marT="0" marB="0" marR="73025" marL="73025"/>
                </a:tc>
                <a:tc hMerge="1"/>
                <a:tc>
                  <a:txBody>
                    <a:bodyPr/>
                    <a:lstStyle/>
                    <a:p>
                      <a:pPr indent="0" lvl="0" marL="0" rtl="0" algn="l">
                        <a:spcBef>
                          <a:spcPts val="0"/>
                        </a:spcBef>
                        <a:spcAft>
                          <a:spcPts val="0"/>
                        </a:spcAft>
                        <a:buNone/>
                      </a:pPr>
                      <a:r>
                        <a:rPr b="1" lang="es" sz="1000">
                          <a:solidFill>
                            <a:srgbClr val="C0504D"/>
                          </a:solidFill>
                        </a:rPr>
                        <a:t>Ninguno</a:t>
                      </a:r>
                      <a:endParaRPr b="1" sz="1000">
                        <a:solidFill>
                          <a:srgbClr val="C0504D"/>
                        </a:solidFill>
                      </a:endParaRPr>
                    </a:p>
                    <a:p>
                      <a:pPr indent="0" lvl="0" marL="0" rtl="0" algn="l">
                        <a:spcBef>
                          <a:spcPts val="0"/>
                        </a:spcBef>
                        <a:spcAft>
                          <a:spcPts val="0"/>
                        </a:spcAft>
                        <a:buNone/>
                      </a:pPr>
                      <a:r>
                        <a:t/>
                      </a:r>
                      <a:endParaRPr sz="1000"/>
                    </a:p>
                  </a:txBody>
                  <a:tcPr marT="0" marB="0" marR="73025" marL="73025"/>
                </a:tc>
              </a:tr>
              <a:tr h="12700">
                <a:tc gridSpan="2">
                  <a:txBody>
                    <a:bodyPr/>
                    <a:lstStyle/>
                    <a:p>
                      <a:pPr indent="0" lvl="0" marL="0" rtl="0" algn="r">
                        <a:spcBef>
                          <a:spcPts val="0"/>
                        </a:spcBef>
                        <a:spcAft>
                          <a:spcPts val="0"/>
                        </a:spcAft>
                        <a:buNone/>
                      </a:pPr>
                      <a:r>
                        <a:rPr b="1" lang="es" sz="1100"/>
                        <a:t>Frecuencia de Uso:</a:t>
                      </a:r>
                      <a:endParaRPr b="1" sz="1100"/>
                    </a:p>
                  </a:txBody>
                  <a:tcPr marT="0" marB="0" marR="73025" marL="73025"/>
                </a:tc>
                <a:tc hMerge="1"/>
                <a:tc>
                  <a:txBody>
                    <a:bodyPr/>
                    <a:lstStyle/>
                    <a:p>
                      <a:pPr indent="0" lvl="0" marL="0" rtl="0" algn="l">
                        <a:spcBef>
                          <a:spcPts val="0"/>
                        </a:spcBef>
                        <a:spcAft>
                          <a:spcPts val="0"/>
                        </a:spcAft>
                        <a:buNone/>
                      </a:pPr>
                      <a:r>
                        <a:rPr lang="es" sz="1000"/>
                        <a:t>Una sola vez  por aprendiz en todo el sistema.</a:t>
                      </a:r>
                      <a:endParaRPr sz="1000"/>
                    </a:p>
                    <a:p>
                      <a:pPr indent="0" lvl="0" marL="0" rtl="0" algn="l">
                        <a:spcBef>
                          <a:spcPts val="0"/>
                        </a:spcBef>
                        <a:spcAft>
                          <a:spcPts val="0"/>
                        </a:spcAft>
                        <a:buNone/>
                      </a:pPr>
                      <a:r>
                        <a:t/>
                      </a:r>
                      <a:endParaRPr sz="1000"/>
                    </a:p>
                  </a:txBody>
                  <a:tcPr marT="0" marB="0" marR="73025" marL="73025"/>
                </a:tc>
              </a:tr>
              <a:tr h="12700">
                <a:tc gridSpan="2">
                  <a:txBody>
                    <a:bodyPr/>
                    <a:lstStyle/>
                    <a:p>
                      <a:pPr indent="0" lvl="0" marL="0" rtl="0" algn="r">
                        <a:spcBef>
                          <a:spcPts val="0"/>
                        </a:spcBef>
                        <a:spcAft>
                          <a:spcPts val="0"/>
                        </a:spcAft>
                        <a:buNone/>
                      </a:pPr>
                      <a:r>
                        <a:rPr b="1" lang="es" sz="1100"/>
                        <a:t>Notas y Observaciones:</a:t>
                      </a:r>
                      <a:endParaRPr b="1" sz="1100"/>
                    </a:p>
                  </a:txBody>
                  <a:tcPr marT="0" marB="0" marR="73025" marL="73025"/>
                </a:tc>
                <a:tc hMerge="1"/>
                <a:tc>
                  <a:txBody>
                    <a:bodyPr/>
                    <a:lstStyle/>
                    <a:p>
                      <a:pPr indent="0" lvl="0" marL="0" rtl="0" algn="l">
                        <a:spcBef>
                          <a:spcPts val="0"/>
                        </a:spcBef>
                        <a:spcAft>
                          <a:spcPts val="0"/>
                        </a:spcAft>
                        <a:buNone/>
                      </a:pPr>
                      <a:r>
                        <a:rPr lang="es" sz="1000"/>
                        <a:t>No aplica.</a:t>
                      </a:r>
                      <a:endParaRPr sz="1000"/>
                    </a:p>
                  </a:txBody>
                  <a:tcPr marT="0" marB="0" marR="73025" marL="730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graphicFrame>
        <p:nvGraphicFramePr>
          <p:cNvPr id="299" name="Google Shape;299;p41"/>
          <p:cNvGraphicFramePr/>
          <p:nvPr/>
        </p:nvGraphicFramePr>
        <p:xfrm>
          <a:off x="3519775" y="1519800"/>
          <a:ext cx="3000000" cy="3000000"/>
        </p:xfrm>
        <a:graphic>
          <a:graphicData uri="http://schemas.openxmlformats.org/drawingml/2006/table">
            <a:tbl>
              <a:tblPr bandRow="1" firstRow="1">
                <a:noFill/>
                <a:tableStyleId>{527409D7-E7CD-4BBC-8AAE-98BD5F65FD15}</a:tableStyleId>
              </a:tblPr>
              <a:tblGrid>
                <a:gridCol w="486400"/>
                <a:gridCol w="1892300"/>
                <a:gridCol w="2230125"/>
              </a:tblGrid>
              <a:tr h="155575">
                <a:tc>
                  <a:txBody>
                    <a:bodyPr/>
                    <a:lstStyle/>
                    <a:p>
                      <a:pPr indent="0" lvl="0" marL="0" rtl="0" algn="ctr">
                        <a:spcBef>
                          <a:spcPts val="0"/>
                        </a:spcBef>
                        <a:spcAft>
                          <a:spcPts val="0"/>
                        </a:spcAft>
                        <a:buNone/>
                      </a:pPr>
                      <a:r>
                        <a:rPr b="1" lang="es" sz="1000">
                          <a:solidFill>
                            <a:srgbClr val="FFFFFF"/>
                          </a:solidFill>
                        </a:rPr>
                        <a:t>Paso</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Actor:Administrador</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Sistema</a:t>
                      </a:r>
                      <a:endParaRPr b="1" sz="1000">
                        <a:solidFill>
                          <a:srgbClr val="FFFFFF"/>
                        </a:solidFill>
                      </a:endParaRPr>
                    </a:p>
                  </a:txBody>
                  <a:tcPr marT="0" marB="0" marR="73025" marL="73025"/>
                </a:tc>
              </a:tr>
              <a:tr h="155575">
                <a:tc>
                  <a:txBody>
                    <a:bodyPr/>
                    <a:lstStyle/>
                    <a:p>
                      <a:pPr indent="0" lvl="0" marL="0" rtl="0" algn="l">
                        <a:spcBef>
                          <a:spcPts val="0"/>
                        </a:spcBef>
                        <a:spcAft>
                          <a:spcPts val="0"/>
                        </a:spcAft>
                        <a:buNone/>
                      </a:pPr>
                      <a:r>
                        <a:rPr b="1" lang="es" sz="1000"/>
                        <a:t>1.</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Muestra interfaz de la información solicitada a guardar .</a:t>
                      </a:r>
                      <a:endParaRPr b="1" sz="1000"/>
                    </a:p>
                  </a:txBody>
                  <a:tcPr marT="0" marB="0" marR="73025" marL="73025"/>
                </a:tc>
              </a:tr>
              <a:tr h="164475">
                <a:tc>
                  <a:txBody>
                    <a:bodyPr/>
                    <a:lstStyle/>
                    <a:p>
                      <a:pPr indent="0" lvl="0" marL="0" rtl="0" algn="l">
                        <a:spcBef>
                          <a:spcPts val="0"/>
                        </a:spcBef>
                        <a:spcAft>
                          <a:spcPts val="0"/>
                        </a:spcAft>
                        <a:buNone/>
                      </a:pPr>
                      <a:r>
                        <a:rPr b="1" lang="es" sz="1000"/>
                        <a:t>2.</a:t>
                      </a:r>
                      <a:endParaRPr b="1" sz="1000"/>
                    </a:p>
                  </a:txBody>
                  <a:tcPr marT="0" marB="0" marR="73025" marL="73025"/>
                </a:tc>
                <a:tc>
                  <a:txBody>
                    <a:bodyPr/>
                    <a:lstStyle/>
                    <a:p>
                      <a:pPr indent="0" lvl="0" marL="0" rtl="0" algn="l">
                        <a:spcBef>
                          <a:spcPts val="0"/>
                        </a:spcBef>
                        <a:spcAft>
                          <a:spcPts val="0"/>
                        </a:spcAft>
                        <a:buNone/>
                      </a:pPr>
                      <a:r>
                        <a:rPr b="1" lang="es" sz="1000"/>
                        <a:t>revisar información inscrita </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r>
              <a:tr h="164475">
                <a:tc>
                  <a:txBody>
                    <a:bodyPr/>
                    <a:lstStyle/>
                    <a:p>
                      <a:pPr indent="0" lvl="0" marL="0" rtl="0" algn="l">
                        <a:spcBef>
                          <a:spcPts val="0"/>
                        </a:spcBef>
                        <a:spcAft>
                          <a:spcPts val="0"/>
                        </a:spcAft>
                        <a:buNone/>
                      </a:pPr>
                      <a:r>
                        <a:rPr b="1" lang="es" sz="1000"/>
                        <a:t>3.</a:t>
                      </a:r>
                      <a:endParaRPr b="1" sz="1000"/>
                    </a:p>
                  </a:txBody>
                  <a:tcPr marT="0" marB="0" marR="73025" marL="73025"/>
                </a:tc>
                <a:tc>
                  <a:txBody>
                    <a:bodyPr/>
                    <a:lstStyle/>
                    <a:p>
                      <a:pPr indent="0" lvl="0" marL="0" rtl="0" algn="l">
                        <a:spcBef>
                          <a:spcPts val="0"/>
                        </a:spcBef>
                        <a:spcAft>
                          <a:spcPts val="0"/>
                        </a:spcAft>
                        <a:buNone/>
                      </a:pPr>
                      <a:r>
                        <a:rPr b="1" lang="es" sz="1000"/>
                        <a:t>Selecciona la opción “Aceptar”.</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r>
              <a:tr h="170825">
                <a:tc>
                  <a:txBody>
                    <a:bodyPr/>
                    <a:lstStyle/>
                    <a:p>
                      <a:pPr indent="0" lvl="0" marL="0" rtl="0" algn="l">
                        <a:spcBef>
                          <a:spcPts val="0"/>
                        </a:spcBef>
                        <a:spcAft>
                          <a:spcPts val="0"/>
                        </a:spcAft>
                        <a:buNone/>
                      </a:pPr>
                      <a:r>
                        <a:rPr b="1" lang="es" sz="1000"/>
                        <a:t>4.</a:t>
                      </a:r>
                      <a:endParaRPr b="1" sz="1000"/>
                    </a:p>
                  </a:txBody>
                  <a:tcPr marT="0" marB="0" marR="73025" marL="73025"/>
                </a:tc>
                <a:tc>
                  <a:txBody>
                    <a:bodyPr/>
                    <a:lstStyle/>
                    <a:p>
                      <a:pPr indent="0" lvl="0" marL="0" rtl="0" algn="l">
                        <a:spcBef>
                          <a:spcPts val="0"/>
                        </a:spcBef>
                        <a:spcAft>
                          <a:spcPts val="0"/>
                        </a:spcAft>
                        <a:buNone/>
                      </a:pPr>
                      <a:r>
                        <a:rPr b="1" lang="es" sz="1000"/>
                        <a:t>.</a:t>
                      </a:r>
                      <a:endParaRPr b="1" sz="1000"/>
                    </a:p>
                  </a:txBody>
                  <a:tcPr marT="0" marB="0" marR="73025" marL="73025"/>
                </a:tc>
                <a:tc>
                  <a:txBody>
                    <a:bodyPr/>
                    <a:lstStyle/>
                    <a:p>
                      <a:pPr indent="0" lvl="0" marL="0" rtl="0" algn="l">
                        <a:spcBef>
                          <a:spcPts val="0"/>
                        </a:spcBef>
                        <a:spcAft>
                          <a:spcPts val="0"/>
                        </a:spcAft>
                        <a:buNone/>
                      </a:pPr>
                      <a:r>
                        <a:rPr b="1" lang="es" sz="1000"/>
                        <a:t>Muestra los datos almacenados correctamente.</a:t>
                      </a:r>
                      <a:endParaRPr b="1" sz="1000"/>
                    </a:p>
                  </a:txBody>
                  <a:tcPr marT="0" marB="0" marR="73025" marL="73025"/>
                </a:tc>
              </a:tr>
            </a:tbl>
          </a:graphicData>
        </a:graphic>
      </p:graphicFrame>
      <p:graphicFrame>
        <p:nvGraphicFramePr>
          <p:cNvPr id="300" name="Google Shape;300;p41"/>
          <p:cNvGraphicFramePr/>
          <p:nvPr/>
        </p:nvGraphicFramePr>
        <p:xfrm>
          <a:off x="1851000" y="215525"/>
          <a:ext cx="3000000" cy="3000000"/>
        </p:xfrm>
        <a:graphic>
          <a:graphicData uri="http://schemas.openxmlformats.org/drawingml/2006/table">
            <a:tbl>
              <a:tblPr bandCol="1" bandRow="1">
                <a:noFill/>
                <a:tableStyleId>{97828DBA-743D-4CD9-ACF1-BD38DD005FD8}</a:tableStyleId>
              </a:tblPr>
              <a:tblGrid>
                <a:gridCol w="1329050"/>
                <a:gridCol w="339725"/>
                <a:gridCol w="4610725"/>
              </a:tblGrid>
              <a:tr h="12700">
                <a:tc>
                  <a:txBody>
                    <a:bodyPr/>
                    <a:lstStyle/>
                    <a:p>
                      <a:pPr indent="0" lvl="0" marL="0" rtl="0" algn="r">
                        <a:spcBef>
                          <a:spcPts val="0"/>
                        </a:spcBef>
                        <a:spcAft>
                          <a:spcPts val="0"/>
                        </a:spcAft>
                        <a:buNone/>
                      </a:pPr>
                      <a:r>
                        <a:rPr b="1" lang="es" sz="1000"/>
                        <a:t>ID Caso Uso:</a:t>
                      </a:r>
                      <a:endParaRPr b="1" sz="1000"/>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CU02</a:t>
                      </a:r>
                      <a:endParaRPr b="1" sz="1000">
                        <a:solidFill>
                          <a:srgbClr val="17365D"/>
                        </a:solidFill>
                      </a:endParaRPr>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2700">
                <a:tc>
                  <a:txBody>
                    <a:bodyPr/>
                    <a:lstStyle/>
                    <a:p>
                      <a:pPr indent="0" lvl="0" marL="0" rtl="0" algn="r">
                        <a:spcBef>
                          <a:spcPts val="0"/>
                        </a:spcBef>
                        <a:spcAft>
                          <a:spcPts val="0"/>
                        </a:spcAft>
                        <a:buNone/>
                      </a:pPr>
                      <a:r>
                        <a:rPr b="1" lang="es" sz="1000"/>
                        <a:t>Nombre Caso Uso:</a:t>
                      </a:r>
                      <a:endParaRPr b="1" sz="1000"/>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Guardar datos de registro  del aprendiz </a:t>
                      </a:r>
                      <a:endParaRPr b="1" sz="1000">
                        <a:solidFill>
                          <a:srgbClr val="17365D"/>
                        </a:solidFill>
                      </a:endParaRPr>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2700">
                <a:tc gridSpan="2">
                  <a:txBody>
                    <a:bodyPr/>
                    <a:lstStyle/>
                    <a:p>
                      <a:pPr indent="0" lvl="0" marL="0" rtl="0" algn="r">
                        <a:spcBef>
                          <a:spcPts val="0"/>
                        </a:spcBef>
                        <a:spcAft>
                          <a:spcPts val="0"/>
                        </a:spcAft>
                        <a:buNone/>
                      </a:pPr>
                      <a:r>
                        <a:rPr b="1" lang="es" sz="1100"/>
                        <a:t>Actores:</a:t>
                      </a:r>
                      <a:endParaRPr b="1" sz="1100"/>
                    </a:p>
                  </a:txBody>
                  <a:tcPr marT="0" marB="0" marR="73025" marL="73025">
                    <a:lnT cap="flat" cmpd="sng" w="9525">
                      <a:solidFill>
                        <a:srgbClr val="000000"/>
                      </a:solidFill>
                      <a:prstDash val="solid"/>
                      <a:round/>
                      <a:headEnd len="sm" w="sm" type="none"/>
                      <a:tailEnd len="sm" w="sm" type="none"/>
                    </a:lnT>
                  </a:tcPr>
                </a:tc>
                <a:tc hMerge="1"/>
                <a:tc>
                  <a:txBody>
                    <a:bodyPr/>
                    <a:lstStyle/>
                    <a:p>
                      <a:pPr indent="0" lvl="0" marL="0" rtl="0" algn="l">
                        <a:spcBef>
                          <a:spcPts val="0"/>
                        </a:spcBef>
                        <a:spcAft>
                          <a:spcPts val="0"/>
                        </a:spcAft>
                        <a:buNone/>
                      </a:pPr>
                      <a:r>
                        <a:rPr lang="es" sz="1000"/>
                        <a:t>administrador</a:t>
                      </a:r>
                      <a:endParaRPr sz="1000"/>
                    </a:p>
                  </a:txBody>
                  <a:tcPr marT="0" marB="0" marR="73025" marL="73025">
                    <a:lnT cap="flat" cmpd="sng" w="9525">
                      <a:solidFill>
                        <a:srgbClr val="000000"/>
                      </a:solidFill>
                      <a:prstDash val="solid"/>
                      <a:round/>
                      <a:headEnd len="sm" w="sm" type="none"/>
                      <a:tailEnd len="sm" w="sm" type="none"/>
                    </a:lnT>
                  </a:tcPr>
                </a:tc>
              </a:tr>
              <a:tr h="368925">
                <a:tc gridSpan="2">
                  <a:txBody>
                    <a:bodyPr/>
                    <a:lstStyle/>
                    <a:p>
                      <a:pPr indent="0" lvl="0" marL="0" rtl="0" algn="r">
                        <a:spcBef>
                          <a:spcPts val="0"/>
                        </a:spcBef>
                        <a:spcAft>
                          <a:spcPts val="0"/>
                        </a:spcAft>
                        <a:buNone/>
                      </a:pPr>
                      <a:r>
                        <a:rPr b="1" lang="es" sz="1100"/>
                        <a:t>Precondiciones:</a:t>
                      </a:r>
                      <a:endParaRPr b="1" sz="1100"/>
                    </a:p>
                  </a:txBody>
                  <a:tcPr marT="0" marB="0" marR="73025" marL="73025"/>
                </a:tc>
                <a:tc hMerge="1"/>
                <a:tc>
                  <a:txBody>
                    <a:bodyPr/>
                    <a:lstStyle/>
                    <a:p>
                      <a:pPr indent="0" lvl="0" marL="0" rtl="0" algn="l">
                        <a:spcBef>
                          <a:spcPts val="0"/>
                        </a:spcBef>
                        <a:spcAft>
                          <a:spcPts val="0"/>
                        </a:spcAft>
                        <a:buNone/>
                      </a:pPr>
                      <a:r>
                        <a:rPr b="1" lang="es" sz="1000"/>
                        <a:t>El Administrador debio ingresar su información previamente.</a:t>
                      </a:r>
                      <a:endParaRPr b="1" sz="1000"/>
                    </a:p>
                  </a:txBody>
                  <a:tcPr marT="0" marB="0" marR="73025" marL="73025"/>
                </a:tc>
              </a:tr>
              <a:tr h="357150">
                <a:tc gridSpan="2">
                  <a:txBody>
                    <a:bodyPr/>
                    <a:lstStyle/>
                    <a:p>
                      <a:pPr indent="0" lvl="0" marL="0" rtl="0" algn="r">
                        <a:spcBef>
                          <a:spcPts val="0"/>
                        </a:spcBef>
                        <a:spcAft>
                          <a:spcPts val="0"/>
                        </a:spcAft>
                        <a:buNone/>
                      </a:pPr>
                      <a:r>
                        <a:rPr b="1" lang="es" sz="1100"/>
                        <a:t>PosCondiciones:</a:t>
                      </a:r>
                      <a:endParaRPr b="1" sz="1100"/>
                    </a:p>
                  </a:txBody>
                  <a:tcPr marT="0" marB="0" marR="73025" marL="73025"/>
                </a:tc>
                <a:tc hMerge="1"/>
                <a:tc>
                  <a:txBody>
                    <a:bodyPr/>
                    <a:lstStyle/>
                    <a:p>
                      <a:pPr indent="0" lvl="0" marL="0" rtl="0" algn="l">
                        <a:spcBef>
                          <a:spcPts val="0"/>
                        </a:spcBef>
                        <a:spcAft>
                          <a:spcPts val="0"/>
                        </a:spcAft>
                        <a:buNone/>
                      </a:pPr>
                      <a:r>
                        <a:rPr b="1" lang="es" sz="1000"/>
                        <a:t>El sistema debió mostrar la información digitada por el administrador del aprendiz para guardarla .</a:t>
                      </a:r>
                      <a:endParaRPr sz="1000"/>
                    </a:p>
                  </a:txBody>
                  <a:tcPr marT="0" marB="0" marR="73025" marL="73025"/>
                </a:tc>
              </a:tr>
              <a:tr h="1517825">
                <a:tc gridSpan="2">
                  <a:txBody>
                    <a:bodyPr/>
                    <a:lstStyle/>
                    <a:p>
                      <a:pPr indent="0" lvl="0" marL="0" rtl="0" algn="r">
                        <a:spcBef>
                          <a:spcPts val="0"/>
                        </a:spcBef>
                        <a:spcAft>
                          <a:spcPts val="0"/>
                        </a:spcAft>
                        <a:buNone/>
                      </a:pPr>
                      <a:r>
                        <a:rPr b="1" lang="es" sz="1100"/>
                        <a:t>Flujo Normal:</a:t>
                      </a:r>
                      <a:endParaRPr b="1" sz="1100"/>
                    </a:p>
                  </a:txBody>
                  <a:tcPr marT="0" marB="0" marR="73025" marL="73025"/>
                </a:tc>
                <a:tc hMerge="1"/>
                <a:tc>
                  <a:txBody>
                    <a:bodyPr/>
                    <a:lstStyle/>
                    <a:p>
                      <a:pPr indent="0" lvl="0" marL="228600" rtl="0" algn="l">
                        <a:spcBef>
                          <a:spcPts val="0"/>
                        </a:spcBef>
                        <a:spcAft>
                          <a:spcPts val="0"/>
                        </a:spcAft>
                        <a:buNone/>
                      </a:pPr>
                      <a:r>
                        <a:t/>
                      </a:r>
                      <a:endParaRPr sz="1000">
                        <a:solidFill>
                          <a:srgbClr val="A6A6A6"/>
                        </a:solidFill>
                      </a:endParaRPr>
                    </a:p>
                  </a:txBody>
                  <a:tcPr marT="0" marB="0" marR="73025" marL="73025"/>
                </a:tc>
              </a:tr>
              <a:tr h="466725">
                <a:tc gridSpan="2">
                  <a:txBody>
                    <a:bodyPr/>
                    <a:lstStyle/>
                    <a:p>
                      <a:pPr indent="0" lvl="0" marL="0" rtl="0" algn="r">
                        <a:spcBef>
                          <a:spcPts val="0"/>
                        </a:spcBef>
                        <a:spcAft>
                          <a:spcPts val="0"/>
                        </a:spcAft>
                        <a:buNone/>
                      </a:pPr>
                      <a:r>
                        <a:rPr b="1" lang="es" sz="1100"/>
                        <a:t>Flujos Alternativos:</a:t>
                      </a:r>
                      <a:endParaRPr b="1" sz="1100"/>
                    </a:p>
                    <a:p>
                      <a:pPr indent="0" lvl="0" marL="0" rtl="0" algn="r">
                        <a:spcBef>
                          <a:spcPts val="0"/>
                        </a:spcBef>
                        <a:spcAft>
                          <a:spcPts val="0"/>
                        </a:spcAft>
                        <a:buNone/>
                      </a:pPr>
                      <a:r>
                        <a:t/>
                      </a:r>
                      <a:endParaRPr b="1" sz="1000">
                        <a:solidFill>
                          <a:srgbClr val="BFBFBF"/>
                        </a:solidFill>
                      </a:endParaRPr>
                    </a:p>
                  </a:txBody>
                  <a:tcPr marT="0" marB="0" marR="73025" marL="73025"/>
                </a:tc>
                <a:tc hMerge="1"/>
                <a:tc>
                  <a:txBody>
                    <a:bodyPr/>
                    <a:lstStyle/>
                    <a:p>
                      <a:pPr indent="0" lvl="0" marL="0" rtl="0" algn="l">
                        <a:spcBef>
                          <a:spcPts val="0"/>
                        </a:spcBef>
                        <a:spcAft>
                          <a:spcPts val="0"/>
                        </a:spcAft>
                        <a:buNone/>
                      </a:pPr>
                      <a:r>
                        <a:rPr b="1" lang="es" sz="1000"/>
                        <a:t>3a. En el paso 3 del Flujo Normal, si  no esta bien la </a:t>
                      </a:r>
                      <a:r>
                        <a:rPr b="1" lang="es" sz="1000"/>
                        <a:t>información</a:t>
                      </a:r>
                      <a:r>
                        <a:rPr b="1" lang="es" sz="1000"/>
                        <a:t>:</a:t>
                      </a:r>
                      <a:endParaRPr b="1" sz="1000"/>
                    </a:p>
                    <a:p>
                      <a:pPr indent="-292100" lvl="0" marL="228600" rtl="0" algn="l">
                        <a:spcBef>
                          <a:spcPts val="0"/>
                        </a:spcBef>
                        <a:spcAft>
                          <a:spcPts val="0"/>
                        </a:spcAft>
                        <a:buSzPts val="1000"/>
                        <a:buAutoNum type="arabicPeriod"/>
                      </a:pPr>
                      <a:r>
                        <a:rPr lang="es" sz="1000"/>
                        <a:t>Sistema muestra mensaje </a:t>
                      </a:r>
                      <a:r>
                        <a:rPr b="1" lang="es" sz="1000"/>
                        <a:t>“cancelar y corregir  ”.</a:t>
                      </a:r>
                      <a:endParaRPr sz="1000"/>
                    </a:p>
                    <a:p>
                      <a:pPr indent="0" lvl="0" marL="228600" rtl="0" algn="l">
                        <a:spcBef>
                          <a:spcPts val="0"/>
                        </a:spcBef>
                        <a:spcAft>
                          <a:spcPts val="0"/>
                        </a:spcAft>
                        <a:buNone/>
                      </a:pPr>
                      <a:r>
                        <a:rPr lang="es" sz="1000">
                          <a:solidFill>
                            <a:srgbClr val="A6A6A6"/>
                          </a:solidFill>
                        </a:rPr>
                        <a:t> </a:t>
                      </a:r>
                      <a:endParaRPr sz="1000">
                        <a:solidFill>
                          <a:srgbClr val="A6A6A6"/>
                        </a:solidFill>
                      </a:endParaRPr>
                    </a:p>
                  </a:txBody>
                  <a:tcPr marT="0" marB="0" marR="73025" marL="73025"/>
                </a:tc>
              </a:tr>
              <a:tr h="12700">
                <a:tc gridSpan="2">
                  <a:txBody>
                    <a:bodyPr/>
                    <a:lstStyle/>
                    <a:p>
                      <a:pPr indent="0" lvl="0" marL="0" rtl="0" algn="r">
                        <a:spcBef>
                          <a:spcPts val="0"/>
                        </a:spcBef>
                        <a:spcAft>
                          <a:spcPts val="0"/>
                        </a:spcAft>
                        <a:buNone/>
                      </a:pPr>
                      <a:r>
                        <a:rPr b="1" lang="es" sz="1100"/>
                        <a:t>Excepciones:</a:t>
                      </a:r>
                      <a:endParaRPr b="1" sz="1100"/>
                    </a:p>
                  </a:txBody>
                  <a:tcPr marT="0" marB="0" marR="73025" marL="73025"/>
                </a:tc>
                <a:tc hMerge="1"/>
                <a:tc>
                  <a:txBody>
                    <a:bodyPr/>
                    <a:lstStyle/>
                    <a:p>
                      <a:pPr indent="0" lvl="0" marL="0" rtl="0" algn="l">
                        <a:spcBef>
                          <a:spcPts val="0"/>
                        </a:spcBef>
                        <a:spcAft>
                          <a:spcPts val="0"/>
                        </a:spcAft>
                        <a:buNone/>
                      </a:pPr>
                      <a:r>
                        <a:rPr lang="es" sz="1000"/>
                        <a:t>No Aplica</a:t>
                      </a:r>
                      <a:endParaRPr sz="1000"/>
                    </a:p>
                    <a:p>
                      <a:pPr indent="0" lvl="0" marL="0" rtl="0" algn="l">
                        <a:spcBef>
                          <a:spcPts val="0"/>
                        </a:spcBef>
                        <a:spcAft>
                          <a:spcPts val="0"/>
                        </a:spcAft>
                        <a:buNone/>
                      </a:pPr>
                      <a:r>
                        <a:t/>
                      </a:r>
                      <a:endParaRPr sz="1000">
                        <a:solidFill>
                          <a:srgbClr val="A6A6A6"/>
                        </a:solidFill>
                      </a:endParaRPr>
                    </a:p>
                    <a:p>
                      <a:pPr indent="0" lvl="0" marL="0" rtl="0" algn="l">
                        <a:spcBef>
                          <a:spcPts val="0"/>
                        </a:spcBef>
                        <a:spcAft>
                          <a:spcPts val="0"/>
                        </a:spcAft>
                        <a:buNone/>
                      </a:pPr>
                      <a:r>
                        <a:t/>
                      </a:r>
                      <a:endParaRPr sz="1000">
                        <a:solidFill>
                          <a:srgbClr val="A6A6A6"/>
                        </a:solidFill>
                      </a:endParaRPr>
                    </a:p>
                  </a:txBody>
                  <a:tcPr marT="0" marB="0" marR="73025" marL="73025"/>
                </a:tc>
              </a:tr>
              <a:tr h="12700">
                <a:tc gridSpan="2">
                  <a:txBody>
                    <a:bodyPr/>
                    <a:lstStyle/>
                    <a:p>
                      <a:pPr indent="0" lvl="0" marL="0" rtl="0" algn="r">
                        <a:spcBef>
                          <a:spcPts val="0"/>
                        </a:spcBef>
                        <a:spcAft>
                          <a:spcPts val="0"/>
                        </a:spcAft>
                        <a:buNone/>
                      </a:pPr>
                      <a:r>
                        <a:rPr b="1" lang="es" sz="1100"/>
                        <a:t>Includes:</a:t>
                      </a:r>
                      <a:endParaRPr b="1" sz="1100"/>
                    </a:p>
                  </a:txBody>
                  <a:tcPr marT="0" marB="0" marR="73025" marL="73025"/>
                </a:tc>
                <a:tc hMerge="1"/>
                <a:tc>
                  <a:txBody>
                    <a:bodyPr/>
                    <a:lstStyle/>
                    <a:p>
                      <a:pPr indent="0" lvl="0" marL="0" rtl="0" algn="l">
                        <a:spcBef>
                          <a:spcPts val="0"/>
                        </a:spcBef>
                        <a:spcAft>
                          <a:spcPts val="0"/>
                        </a:spcAft>
                        <a:buNone/>
                      </a:pPr>
                      <a:r>
                        <a:rPr b="1" lang="es" sz="1000">
                          <a:solidFill>
                            <a:srgbClr val="C0504D"/>
                          </a:solidFill>
                        </a:rPr>
                        <a:t>Ninguno</a:t>
                      </a:r>
                      <a:endParaRPr b="1" sz="1000">
                        <a:solidFill>
                          <a:srgbClr val="C0504D"/>
                        </a:solidFill>
                      </a:endParaRPr>
                    </a:p>
                    <a:p>
                      <a:pPr indent="0" lvl="0" marL="0" rtl="0" algn="l">
                        <a:spcBef>
                          <a:spcPts val="0"/>
                        </a:spcBef>
                        <a:spcAft>
                          <a:spcPts val="0"/>
                        </a:spcAft>
                        <a:buNone/>
                      </a:pPr>
                      <a:r>
                        <a:t/>
                      </a:r>
                      <a:endParaRPr sz="1000"/>
                    </a:p>
                  </a:txBody>
                  <a:tcPr marT="0" marB="0" marR="73025" marL="73025"/>
                </a:tc>
              </a:tr>
              <a:tr h="12700">
                <a:tc gridSpan="2">
                  <a:txBody>
                    <a:bodyPr/>
                    <a:lstStyle/>
                    <a:p>
                      <a:pPr indent="0" lvl="0" marL="0" rtl="0" algn="r">
                        <a:spcBef>
                          <a:spcPts val="0"/>
                        </a:spcBef>
                        <a:spcAft>
                          <a:spcPts val="0"/>
                        </a:spcAft>
                        <a:buNone/>
                      </a:pPr>
                      <a:r>
                        <a:rPr b="1" lang="es" sz="1100"/>
                        <a:t>Frecuencia de Uso(mínima):</a:t>
                      </a:r>
                      <a:endParaRPr b="1" sz="1100"/>
                    </a:p>
                  </a:txBody>
                  <a:tcPr marT="0" marB="0" marR="73025" marL="73025"/>
                </a:tc>
                <a:tc hMerge="1"/>
                <a:tc>
                  <a:txBody>
                    <a:bodyPr/>
                    <a:lstStyle/>
                    <a:p>
                      <a:pPr indent="0" lvl="0" marL="0" rtl="0" algn="l">
                        <a:spcBef>
                          <a:spcPts val="0"/>
                        </a:spcBef>
                        <a:spcAft>
                          <a:spcPts val="0"/>
                        </a:spcAft>
                        <a:buNone/>
                      </a:pPr>
                      <a:r>
                        <a:rPr lang="es" sz="1000"/>
                        <a:t>10 veces al día,pero una sola vez por aprendiz  </a:t>
                      </a:r>
                      <a:endParaRPr sz="1000"/>
                    </a:p>
                    <a:p>
                      <a:pPr indent="0" lvl="0" marL="0" rtl="0" algn="l">
                        <a:spcBef>
                          <a:spcPts val="0"/>
                        </a:spcBef>
                        <a:spcAft>
                          <a:spcPts val="0"/>
                        </a:spcAft>
                        <a:buNone/>
                      </a:pPr>
                      <a:r>
                        <a:t/>
                      </a:r>
                      <a:endParaRPr sz="1000"/>
                    </a:p>
                  </a:txBody>
                  <a:tcPr marT="0" marB="0" marR="73025" marL="73025"/>
                </a:tc>
              </a:tr>
              <a:tr h="12700">
                <a:tc gridSpan="2">
                  <a:txBody>
                    <a:bodyPr/>
                    <a:lstStyle/>
                    <a:p>
                      <a:pPr indent="0" lvl="0" marL="0" rtl="0" algn="r">
                        <a:spcBef>
                          <a:spcPts val="0"/>
                        </a:spcBef>
                        <a:spcAft>
                          <a:spcPts val="0"/>
                        </a:spcAft>
                        <a:buNone/>
                      </a:pPr>
                      <a:r>
                        <a:rPr b="1" lang="es" sz="1100"/>
                        <a:t>Notas y Observaciones:</a:t>
                      </a:r>
                      <a:endParaRPr b="1" sz="1100"/>
                    </a:p>
                  </a:txBody>
                  <a:tcPr marT="0" marB="0" marR="73025" marL="73025"/>
                </a:tc>
                <a:tc hMerge="1"/>
                <a:tc>
                  <a:txBody>
                    <a:bodyPr/>
                    <a:lstStyle/>
                    <a:p>
                      <a:pPr indent="0" lvl="0" marL="0" rtl="0" algn="l">
                        <a:spcBef>
                          <a:spcPts val="0"/>
                        </a:spcBef>
                        <a:spcAft>
                          <a:spcPts val="0"/>
                        </a:spcAft>
                        <a:buNone/>
                      </a:pPr>
                      <a:r>
                        <a:rPr lang="es" sz="1000"/>
                        <a:t>No aplica </a:t>
                      </a:r>
                      <a:endParaRPr sz="1000"/>
                    </a:p>
                  </a:txBody>
                  <a:tcPr marT="0" marB="0" marR="73025" marL="730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Objetivo General </a:t>
            </a:r>
            <a:endParaRPr b="1"/>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SzPts val="1700"/>
              <a:buFont typeface="Arial"/>
              <a:buChar char="❏"/>
            </a:pPr>
            <a:r>
              <a:rPr lang="es" sz="1700">
                <a:latin typeface="Arial"/>
                <a:ea typeface="Arial"/>
                <a:cs typeface="Arial"/>
                <a:sym typeface="Arial"/>
              </a:rPr>
              <a:t>Desarrollar un sistema de información que permite llevar un control de acceso de las fichas </a:t>
            </a:r>
            <a:r>
              <a:rPr lang="es" sz="1700">
                <a:latin typeface="Arial"/>
                <a:ea typeface="Arial"/>
                <a:cs typeface="Arial"/>
                <a:sym typeface="Arial"/>
              </a:rPr>
              <a:t>tecnológicas (ADSI) </a:t>
            </a:r>
            <a:r>
              <a:rPr lang="es" sz="1700">
                <a:latin typeface="Arial"/>
                <a:ea typeface="Arial"/>
                <a:cs typeface="Arial"/>
                <a:sym typeface="Arial"/>
              </a:rPr>
              <a:t>del Centro de Electricidad, Electrónica y Telecomunicaciones (CEET),por medio de un scanner de chip. </a:t>
            </a:r>
            <a:endParaRPr sz="17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graphicFrame>
        <p:nvGraphicFramePr>
          <p:cNvPr id="305" name="Google Shape;305;p42"/>
          <p:cNvGraphicFramePr/>
          <p:nvPr/>
        </p:nvGraphicFramePr>
        <p:xfrm>
          <a:off x="3122600" y="1866900"/>
          <a:ext cx="3000000" cy="3000000"/>
        </p:xfrm>
        <a:graphic>
          <a:graphicData uri="http://schemas.openxmlformats.org/drawingml/2006/table">
            <a:tbl>
              <a:tblPr bandRow="1" firstRow="1">
                <a:noFill/>
                <a:tableStyleId>{527409D7-E7CD-4BBC-8AAE-98BD5F65FD15}</a:tableStyleId>
              </a:tblPr>
              <a:tblGrid>
                <a:gridCol w="486400"/>
                <a:gridCol w="1892300"/>
                <a:gridCol w="2230125"/>
              </a:tblGrid>
              <a:tr h="155575">
                <a:tc>
                  <a:txBody>
                    <a:bodyPr/>
                    <a:lstStyle/>
                    <a:p>
                      <a:pPr indent="0" lvl="0" marL="0" rtl="0" algn="ctr">
                        <a:spcBef>
                          <a:spcPts val="0"/>
                        </a:spcBef>
                        <a:spcAft>
                          <a:spcPts val="0"/>
                        </a:spcAft>
                        <a:buNone/>
                      </a:pPr>
                      <a:r>
                        <a:rPr b="1" lang="es" sz="1000">
                          <a:solidFill>
                            <a:srgbClr val="FFFFFF"/>
                          </a:solidFill>
                        </a:rPr>
                        <a:t>Paso</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Actor:Aprendiz</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Sistema</a:t>
                      </a:r>
                      <a:endParaRPr b="1" sz="1000">
                        <a:solidFill>
                          <a:srgbClr val="FFFFFF"/>
                        </a:solidFill>
                      </a:endParaRPr>
                    </a:p>
                  </a:txBody>
                  <a:tcPr marT="0" marB="0" marR="73025" marL="73025"/>
                </a:tc>
              </a:tr>
              <a:tr h="155575">
                <a:tc>
                  <a:txBody>
                    <a:bodyPr/>
                    <a:lstStyle/>
                    <a:p>
                      <a:pPr indent="0" lvl="0" marL="0" rtl="0" algn="l">
                        <a:spcBef>
                          <a:spcPts val="0"/>
                        </a:spcBef>
                        <a:spcAft>
                          <a:spcPts val="0"/>
                        </a:spcAft>
                        <a:buNone/>
                      </a:pPr>
                      <a:r>
                        <a:rPr b="1" lang="es" sz="1000"/>
                        <a:t>1.</a:t>
                      </a:r>
                      <a:endParaRPr b="1" sz="1000"/>
                    </a:p>
                  </a:txBody>
                  <a:tcPr marT="0" marB="0" marR="73025" marL="73025"/>
                </a:tc>
                <a:tc>
                  <a:txBody>
                    <a:bodyPr/>
                    <a:lstStyle/>
                    <a:p>
                      <a:pPr indent="0" lvl="0" marL="0" rtl="0" algn="l">
                        <a:spcBef>
                          <a:spcPts val="0"/>
                        </a:spcBef>
                        <a:spcAft>
                          <a:spcPts val="0"/>
                        </a:spcAft>
                        <a:buNone/>
                      </a:pPr>
                      <a:r>
                        <a:rPr b="1" lang="es" sz="1000"/>
                        <a:t>Muestra el carnet</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r>
              <a:tr h="164475">
                <a:tc>
                  <a:txBody>
                    <a:bodyPr/>
                    <a:lstStyle/>
                    <a:p>
                      <a:pPr indent="0" lvl="0" marL="0" rtl="0" algn="l">
                        <a:spcBef>
                          <a:spcPts val="0"/>
                        </a:spcBef>
                        <a:spcAft>
                          <a:spcPts val="0"/>
                        </a:spcAft>
                        <a:buNone/>
                      </a:pPr>
                      <a:r>
                        <a:rPr b="1" lang="es" sz="1000"/>
                        <a:t>2.</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Scaner de chip</a:t>
                      </a:r>
                      <a:endParaRPr b="1" sz="1000"/>
                    </a:p>
                  </a:txBody>
                  <a:tcPr marT="0" marB="0" marR="73025" marL="73025"/>
                </a:tc>
              </a:tr>
              <a:tr h="164475">
                <a:tc>
                  <a:txBody>
                    <a:bodyPr/>
                    <a:lstStyle/>
                    <a:p>
                      <a:pPr indent="0" lvl="0" marL="0" rtl="0" algn="l">
                        <a:spcBef>
                          <a:spcPts val="0"/>
                        </a:spcBef>
                        <a:spcAft>
                          <a:spcPts val="0"/>
                        </a:spcAft>
                        <a:buNone/>
                      </a:pPr>
                      <a:r>
                        <a:rPr b="1" lang="es" sz="1000"/>
                        <a:t>3.</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Muestra relación del carnet con la de la base de datos.</a:t>
                      </a:r>
                      <a:endParaRPr b="1" sz="1000"/>
                    </a:p>
                  </a:txBody>
                  <a:tcPr marT="0" marB="0" marR="73025" marL="73025"/>
                </a:tc>
              </a:tr>
              <a:tr h="164475">
                <a:tc>
                  <a:txBody>
                    <a:bodyPr/>
                    <a:lstStyle/>
                    <a:p>
                      <a:pPr indent="0" lvl="0" marL="0" rtl="0" algn="l">
                        <a:spcBef>
                          <a:spcPts val="0"/>
                        </a:spcBef>
                        <a:spcAft>
                          <a:spcPts val="0"/>
                        </a:spcAft>
                        <a:buNone/>
                      </a:pPr>
                      <a:r>
                        <a:rPr b="1" lang="es" sz="1000"/>
                        <a:t>4</a:t>
                      </a:r>
                      <a:endParaRPr b="1" sz="1000"/>
                    </a:p>
                  </a:txBody>
                  <a:tcPr marT="0" marB="0" marR="73025" marL="73025"/>
                </a:tc>
                <a:tc>
                  <a:txBody>
                    <a:bodyPr/>
                    <a:lstStyle/>
                    <a:p>
                      <a:pPr indent="0" lvl="0" marL="0" rtl="0" algn="l">
                        <a:spcBef>
                          <a:spcPts val="0"/>
                        </a:spcBef>
                        <a:spcAft>
                          <a:spcPts val="0"/>
                        </a:spcAft>
                        <a:buNone/>
                      </a:pPr>
                      <a:r>
                        <a:rPr b="1" lang="es" sz="1000"/>
                        <a:t>Muestra mensaje “Ingreso exitoso”</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r>
            </a:tbl>
          </a:graphicData>
        </a:graphic>
      </p:graphicFrame>
      <p:graphicFrame>
        <p:nvGraphicFramePr>
          <p:cNvPr id="306" name="Google Shape;306;p42"/>
          <p:cNvGraphicFramePr/>
          <p:nvPr/>
        </p:nvGraphicFramePr>
        <p:xfrm>
          <a:off x="1410688" y="307975"/>
          <a:ext cx="3000000" cy="3000000"/>
        </p:xfrm>
        <a:graphic>
          <a:graphicData uri="http://schemas.openxmlformats.org/drawingml/2006/table">
            <a:tbl>
              <a:tblPr bandCol="1" bandRow="1">
                <a:noFill/>
                <a:tableStyleId>{97828DBA-743D-4CD9-ACF1-BD38DD005FD8}</a:tableStyleId>
              </a:tblPr>
              <a:tblGrid>
                <a:gridCol w="1329050"/>
                <a:gridCol w="382850"/>
                <a:gridCol w="4610725"/>
              </a:tblGrid>
              <a:tr h="194750">
                <a:tc>
                  <a:txBody>
                    <a:bodyPr/>
                    <a:lstStyle/>
                    <a:p>
                      <a:pPr indent="0" lvl="0" marL="0" rtl="0" algn="r">
                        <a:spcBef>
                          <a:spcPts val="0"/>
                        </a:spcBef>
                        <a:spcAft>
                          <a:spcPts val="0"/>
                        </a:spcAft>
                        <a:buNone/>
                      </a:pPr>
                      <a:r>
                        <a:rPr b="1" lang="es" sz="1000"/>
                        <a:t>ID Caso Uso:</a:t>
                      </a:r>
                      <a:endParaRPr b="1" sz="1000"/>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CU03</a:t>
                      </a:r>
                      <a:endParaRPr b="1" sz="1000">
                        <a:solidFill>
                          <a:srgbClr val="17365D"/>
                        </a:solidFill>
                      </a:endParaRPr>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94750">
                <a:tc>
                  <a:txBody>
                    <a:bodyPr/>
                    <a:lstStyle/>
                    <a:p>
                      <a:pPr indent="0" lvl="0" marL="0" rtl="0" algn="r">
                        <a:spcBef>
                          <a:spcPts val="0"/>
                        </a:spcBef>
                        <a:spcAft>
                          <a:spcPts val="0"/>
                        </a:spcAft>
                        <a:buNone/>
                      </a:pPr>
                      <a:r>
                        <a:rPr b="1" lang="es" sz="1000"/>
                        <a:t>Nombre Caso Uso:</a:t>
                      </a:r>
                      <a:endParaRPr b="1" sz="1000"/>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Presentar el carnet </a:t>
                      </a:r>
                      <a:endParaRPr b="1" sz="1000">
                        <a:solidFill>
                          <a:srgbClr val="17365D"/>
                        </a:solidFill>
                      </a:endParaRPr>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219100">
                <a:tc gridSpan="2">
                  <a:txBody>
                    <a:bodyPr/>
                    <a:lstStyle/>
                    <a:p>
                      <a:pPr indent="0" lvl="0" marL="0" rtl="0" algn="r">
                        <a:spcBef>
                          <a:spcPts val="0"/>
                        </a:spcBef>
                        <a:spcAft>
                          <a:spcPts val="0"/>
                        </a:spcAft>
                        <a:buNone/>
                      </a:pPr>
                      <a:r>
                        <a:rPr b="1" lang="es" sz="1100"/>
                        <a:t>Actores:</a:t>
                      </a:r>
                      <a:endParaRPr b="1" sz="1100"/>
                    </a:p>
                  </a:txBody>
                  <a:tcPr marT="0" marB="0" marR="73025" marL="73025">
                    <a:lnT cap="flat" cmpd="sng" w="9525">
                      <a:solidFill>
                        <a:srgbClr val="000000"/>
                      </a:solidFill>
                      <a:prstDash val="solid"/>
                      <a:round/>
                      <a:headEnd len="sm" w="sm" type="none"/>
                      <a:tailEnd len="sm" w="sm" type="none"/>
                    </a:lnT>
                  </a:tcPr>
                </a:tc>
                <a:tc hMerge="1"/>
                <a:tc>
                  <a:txBody>
                    <a:bodyPr/>
                    <a:lstStyle/>
                    <a:p>
                      <a:pPr indent="0" lvl="0" marL="0" rtl="0" algn="l">
                        <a:spcBef>
                          <a:spcPts val="0"/>
                        </a:spcBef>
                        <a:spcAft>
                          <a:spcPts val="0"/>
                        </a:spcAft>
                        <a:buNone/>
                      </a:pPr>
                      <a:r>
                        <a:rPr lang="es" sz="1000"/>
                        <a:t>Aprendiz</a:t>
                      </a:r>
                      <a:endParaRPr sz="1000"/>
                    </a:p>
                  </a:txBody>
                  <a:tcPr marT="0" marB="0" marR="73025" marL="73025">
                    <a:lnT cap="flat" cmpd="sng" w="9525">
                      <a:solidFill>
                        <a:srgbClr val="000000"/>
                      </a:solidFill>
                      <a:prstDash val="solid"/>
                      <a:round/>
                      <a:headEnd len="sm" w="sm" type="none"/>
                      <a:tailEnd len="sm" w="sm" type="none"/>
                    </a:lnT>
                  </a:tcPr>
                </a:tc>
              </a:tr>
              <a:tr h="471450">
                <a:tc gridSpan="2">
                  <a:txBody>
                    <a:bodyPr/>
                    <a:lstStyle/>
                    <a:p>
                      <a:pPr indent="0" lvl="0" marL="0" rtl="0" algn="r">
                        <a:spcBef>
                          <a:spcPts val="0"/>
                        </a:spcBef>
                        <a:spcAft>
                          <a:spcPts val="0"/>
                        </a:spcAft>
                        <a:buNone/>
                      </a:pPr>
                      <a:r>
                        <a:rPr b="1" lang="es" sz="1100"/>
                        <a:t>Precondiciones:</a:t>
                      </a:r>
                      <a:endParaRPr b="1" sz="1100"/>
                    </a:p>
                  </a:txBody>
                  <a:tcPr marT="0" marB="0" marR="73025" marL="73025"/>
                </a:tc>
                <a:tc hMerge="1"/>
                <a:tc>
                  <a:txBody>
                    <a:bodyPr/>
                    <a:lstStyle/>
                    <a:p>
                      <a:pPr indent="0" lvl="0" marL="0" rtl="0" algn="l">
                        <a:spcBef>
                          <a:spcPts val="0"/>
                        </a:spcBef>
                        <a:spcAft>
                          <a:spcPts val="0"/>
                        </a:spcAft>
                        <a:buNone/>
                      </a:pPr>
                      <a:r>
                        <a:rPr b="1" lang="es" sz="1000"/>
                        <a:t>El aprendiz presenta su carnet estudiantil para ser identificado por el lector del chip</a:t>
                      </a:r>
                      <a:endParaRPr b="1" sz="1000"/>
                    </a:p>
                  </a:txBody>
                  <a:tcPr marT="0" marB="0" marR="73025" marL="73025"/>
                </a:tc>
              </a:tr>
              <a:tr h="421275">
                <a:tc gridSpan="2">
                  <a:txBody>
                    <a:bodyPr/>
                    <a:lstStyle/>
                    <a:p>
                      <a:pPr indent="0" lvl="0" marL="0" rtl="0" algn="r">
                        <a:spcBef>
                          <a:spcPts val="0"/>
                        </a:spcBef>
                        <a:spcAft>
                          <a:spcPts val="0"/>
                        </a:spcAft>
                        <a:buNone/>
                      </a:pPr>
                      <a:r>
                        <a:rPr b="1" lang="es" sz="1100"/>
                        <a:t>PosCondiciones:</a:t>
                      </a:r>
                      <a:endParaRPr b="1" sz="1100"/>
                    </a:p>
                  </a:txBody>
                  <a:tcPr marT="0" marB="0" marR="73025" marL="73025"/>
                </a:tc>
                <a:tc hMerge="1"/>
                <a:tc>
                  <a:txBody>
                    <a:bodyPr/>
                    <a:lstStyle/>
                    <a:p>
                      <a:pPr indent="0" lvl="0" marL="0" rtl="0" algn="l">
                        <a:spcBef>
                          <a:spcPts val="0"/>
                        </a:spcBef>
                        <a:spcAft>
                          <a:spcPts val="0"/>
                        </a:spcAft>
                        <a:buNone/>
                      </a:pPr>
                      <a:r>
                        <a:rPr b="1" lang="es" sz="1000"/>
                        <a:t>El sistema debe mostrar la información guardada previamente por el administrador al ser escaneado el chip.</a:t>
                      </a:r>
                      <a:endParaRPr sz="1000"/>
                    </a:p>
                  </a:txBody>
                  <a:tcPr marT="0" marB="0" marR="73025" marL="73025"/>
                </a:tc>
              </a:tr>
              <a:tr h="219100">
                <a:tc gridSpan="2">
                  <a:txBody>
                    <a:bodyPr/>
                    <a:lstStyle/>
                    <a:p>
                      <a:pPr indent="0" lvl="0" marL="0" rtl="0" algn="r">
                        <a:spcBef>
                          <a:spcPts val="0"/>
                        </a:spcBef>
                        <a:spcAft>
                          <a:spcPts val="0"/>
                        </a:spcAft>
                        <a:buNone/>
                      </a:pPr>
                      <a:r>
                        <a:rPr b="1" lang="es" sz="1100"/>
                        <a:t>Flujo Normal:</a:t>
                      </a:r>
                      <a:endParaRPr b="1" sz="1100"/>
                    </a:p>
                  </a:txBody>
                  <a:tcPr marT="0" marB="0" marR="73025" marL="73025"/>
                </a:tc>
                <a:tc hMerge="1"/>
                <a:tc>
                  <a:txBody>
                    <a:bodyPr/>
                    <a:lstStyle/>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txBody>
                  <a:tcPr marT="0" marB="0" marR="73025" marL="73025"/>
                </a:tc>
              </a:tr>
              <a:tr h="225175">
                <a:tc gridSpan="2">
                  <a:txBody>
                    <a:bodyPr/>
                    <a:lstStyle/>
                    <a:p>
                      <a:pPr indent="0" lvl="0" marL="0" rtl="0" algn="r">
                        <a:spcBef>
                          <a:spcPts val="0"/>
                        </a:spcBef>
                        <a:spcAft>
                          <a:spcPts val="0"/>
                        </a:spcAft>
                        <a:buNone/>
                      </a:pPr>
                      <a:r>
                        <a:rPr b="1" lang="es" sz="1100"/>
                        <a:t>Flujos Alternativos:</a:t>
                      </a:r>
                      <a:endParaRPr b="1" sz="1100"/>
                    </a:p>
                    <a:p>
                      <a:pPr indent="0" lvl="0" marL="0" rtl="0" algn="r">
                        <a:spcBef>
                          <a:spcPts val="0"/>
                        </a:spcBef>
                        <a:spcAft>
                          <a:spcPts val="0"/>
                        </a:spcAft>
                        <a:buNone/>
                      </a:pPr>
                      <a:r>
                        <a:t/>
                      </a:r>
                      <a:endParaRPr b="1" sz="1000">
                        <a:solidFill>
                          <a:srgbClr val="BFBFBF"/>
                        </a:solidFill>
                      </a:endParaRPr>
                    </a:p>
                  </a:txBody>
                  <a:tcPr marT="0" marB="0" marR="73025" marL="73025"/>
                </a:tc>
                <a:tc hMerge="1"/>
                <a:tc>
                  <a:txBody>
                    <a:bodyPr/>
                    <a:lstStyle/>
                    <a:p>
                      <a:pPr indent="0" lvl="0" marL="0" rtl="0" algn="l">
                        <a:spcBef>
                          <a:spcPts val="0"/>
                        </a:spcBef>
                        <a:spcAft>
                          <a:spcPts val="0"/>
                        </a:spcAft>
                        <a:buNone/>
                      </a:pPr>
                      <a:r>
                        <a:rPr b="1" lang="es" sz="1000"/>
                        <a:t>1.a Carnet incorrecto o no portar el carnet  ,no permite su ingreso</a:t>
                      </a:r>
                      <a:endParaRPr sz="1000">
                        <a:solidFill>
                          <a:srgbClr val="A6A6A6"/>
                        </a:solidFill>
                      </a:endParaRPr>
                    </a:p>
                  </a:txBody>
                  <a:tcPr marT="0" marB="0" marR="73025" marL="73025"/>
                </a:tc>
              </a:tr>
              <a:tr h="219100">
                <a:tc gridSpan="2">
                  <a:txBody>
                    <a:bodyPr/>
                    <a:lstStyle/>
                    <a:p>
                      <a:pPr indent="0" lvl="0" marL="0" rtl="0" algn="r">
                        <a:spcBef>
                          <a:spcPts val="0"/>
                        </a:spcBef>
                        <a:spcAft>
                          <a:spcPts val="0"/>
                        </a:spcAft>
                        <a:buNone/>
                      </a:pPr>
                      <a:r>
                        <a:rPr b="1" lang="es" sz="1100"/>
                        <a:t>Excepciones:</a:t>
                      </a:r>
                      <a:endParaRPr b="1" sz="1100"/>
                    </a:p>
                  </a:txBody>
                  <a:tcPr marT="0" marB="0" marR="73025" marL="73025"/>
                </a:tc>
                <a:tc hMerge="1"/>
                <a:tc>
                  <a:txBody>
                    <a:bodyPr/>
                    <a:lstStyle/>
                    <a:p>
                      <a:pPr indent="0" lvl="0" marL="0" rtl="0" algn="l">
                        <a:spcBef>
                          <a:spcPts val="0"/>
                        </a:spcBef>
                        <a:spcAft>
                          <a:spcPts val="0"/>
                        </a:spcAft>
                        <a:buNone/>
                      </a:pPr>
                      <a:r>
                        <a:rPr lang="es" sz="1000"/>
                        <a:t>No aplica</a:t>
                      </a:r>
                      <a:endParaRPr sz="1000">
                        <a:solidFill>
                          <a:srgbClr val="A6A6A6"/>
                        </a:solidFill>
                      </a:endParaRPr>
                    </a:p>
                  </a:txBody>
                  <a:tcPr marT="0" marB="0" marR="73025" marL="73025"/>
                </a:tc>
              </a:tr>
              <a:tr h="303150">
                <a:tc gridSpan="2">
                  <a:txBody>
                    <a:bodyPr/>
                    <a:lstStyle/>
                    <a:p>
                      <a:pPr indent="0" lvl="0" marL="0" rtl="0" algn="r">
                        <a:spcBef>
                          <a:spcPts val="0"/>
                        </a:spcBef>
                        <a:spcAft>
                          <a:spcPts val="0"/>
                        </a:spcAft>
                        <a:buNone/>
                      </a:pPr>
                      <a:r>
                        <a:rPr b="1" lang="es" sz="1100"/>
                        <a:t>Includes:</a:t>
                      </a:r>
                      <a:endParaRPr b="1" sz="1100"/>
                    </a:p>
                  </a:txBody>
                  <a:tcPr marT="0" marB="0" marR="73025" marL="73025"/>
                </a:tc>
                <a:tc hMerge="1"/>
                <a:tc>
                  <a:txBody>
                    <a:bodyPr/>
                    <a:lstStyle/>
                    <a:p>
                      <a:pPr indent="0" lvl="0" marL="0" rtl="0" algn="l">
                        <a:spcBef>
                          <a:spcPts val="0"/>
                        </a:spcBef>
                        <a:spcAft>
                          <a:spcPts val="0"/>
                        </a:spcAft>
                        <a:buNone/>
                      </a:pPr>
                      <a:r>
                        <a:rPr b="1" lang="es" sz="1000">
                          <a:solidFill>
                            <a:srgbClr val="C0504D"/>
                          </a:solidFill>
                        </a:rPr>
                        <a:t>Ninguno</a:t>
                      </a:r>
                      <a:endParaRPr b="1" sz="1000">
                        <a:solidFill>
                          <a:srgbClr val="C0504D"/>
                        </a:solidFill>
                      </a:endParaRPr>
                    </a:p>
                    <a:p>
                      <a:pPr indent="0" lvl="0" marL="0" rtl="0" algn="l">
                        <a:spcBef>
                          <a:spcPts val="0"/>
                        </a:spcBef>
                        <a:spcAft>
                          <a:spcPts val="0"/>
                        </a:spcAft>
                        <a:buNone/>
                      </a:pPr>
                      <a:r>
                        <a:t/>
                      </a:r>
                      <a:endParaRPr sz="1000"/>
                    </a:p>
                  </a:txBody>
                  <a:tcPr marT="0" marB="0" marR="73025" marL="73025"/>
                </a:tc>
              </a:tr>
              <a:tr h="388875">
                <a:tc gridSpan="2">
                  <a:txBody>
                    <a:bodyPr/>
                    <a:lstStyle/>
                    <a:p>
                      <a:pPr indent="0" lvl="0" marL="0" rtl="0" algn="r">
                        <a:spcBef>
                          <a:spcPts val="0"/>
                        </a:spcBef>
                        <a:spcAft>
                          <a:spcPts val="0"/>
                        </a:spcAft>
                        <a:buNone/>
                      </a:pPr>
                      <a:r>
                        <a:rPr b="1" lang="es" sz="1100"/>
                        <a:t>Frecuencia de Uso(mínima):</a:t>
                      </a:r>
                      <a:endParaRPr b="1" sz="1100"/>
                    </a:p>
                  </a:txBody>
                  <a:tcPr marT="0" marB="0" marR="73025" marL="73025"/>
                </a:tc>
                <a:tc hMerge="1"/>
                <a:tc>
                  <a:txBody>
                    <a:bodyPr/>
                    <a:lstStyle/>
                    <a:p>
                      <a:pPr indent="0" lvl="0" marL="0" rtl="0" algn="l">
                        <a:spcBef>
                          <a:spcPts val="0"/>
                        </a:spcBef>
                        <a:spcAft>
                          <a:spcPts val="0"/>
                        </a:spcAft>
                        <a:buNone/>
                      </a:pPr>
                      <a:r>
                        <a:rPr lang="es" sz="1000"/>
                        <a:t>10 veces como (minimo ) 1 sola vez por cada aprendiz registado </a:t>
                      </a:r>
                      <a:endParaRPr sz="1000"/>
                    </a:p>
                    <a:p>
                      <a:pPr indent="0" lvl="0" marL="0" rtl="0" algn="l">
                        <a:spcBef>
                          <a:spcPts val="0"/>
                        </a:spcBef>
                        <a:spcAft>
                          <a:spcPts val="0"/>
                        </a:spcAft>
                        <a:buNone/>
                      </a:pPr>
                      <a:r>
                        <a:t/>
                      </a:r>
                      <a:endParaRPr sz="1000"/>
                    </a:p>
                  </a:txBody>
                  <a:tcPr marT="0" marB="0" marR="73025" marL="73025"/>
                </a:tc>
              </a:tr>
              <a:tr h="438200">
                <a:tc gridSpan="2">
                  <a:txBody>
                    <a:bodyPr/>
                    <a:lstStyle/>
                    <a:p>
                      <a:pPr indent="0" lvl="0" marL="0" rtl="0" algn="r">
                        <a:spcBef>
                          <a:spcPts val="0"/>
                        </a:spcBef>
                        <a:spcAft>
                          <a:spcPts val="0"/>
                        </a:spcAft>
                        <a:buNone/>
                      </a:pPr>
                      <a:r>
                        <a:rPr b="1" lang="es" sz="1100"/>
                        <a:t>Notas y Observaciones:</a:t>
                      </a:r>
                      <a:endParaRPr b="1" sz="1100"/>
                    </a:p>
                  </a:txBody>
                  <a:tcPr marT="0" marB="0" marR="73025" marL="73025"/>
                </a:tc>
                <a:tc hMerge="1"/>
                <a:tc>
                  <a:txBody>
                    <a:bodyPr/>
                    <a:lstStyle/>
                    <a:p>
                      <a:pPr indent="0" lvl="0" marL="0" rtl="0" algn="l">
                        <a:spcBef>
                          <a:spcPts val="0"/>
                        </a:spcBef>
                        <a:spcAft>
                          <a:spcPts val="0"/>
                        </a:spcAft>
                        <a:buNone/>
                      </a:pPr>
                      <a:r>
                        <a:rPr lang="es" sz="1000"/>
                        <a:t>No aplica</a:t>
                      </a:r>
                      <a:endParaRPr sz="1000"/>
                    </a:p>
                  </a:txBody>
                  <a:tcPr marT="0" marB="0" marR="73025" marL="730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graphicFrame>
        <p:nvGraphicFramePr>
          <p:cNvPr id="311" name="Google Shape;311;p43"/>
          <p:cNvGraphicFramePr/>
          <p:nvPr/>
        </p:nvGraphicFramePr>
        <p:xfrm>
          <a:off x="3101025" y="1870600"/>
          <a:ext cx="3000000" cy="3000000"/>
        </p:xfrm>
        <a:graphic>
          <a:graphicData uri="http://schemas.openxmlformats.org/drawingml/2006/table">
            <a:tbl>
              <a:tblPr bandRow="1" firstRow="1">
                <a:noFill/>
                <a:tableStyleId>{527409D7-E7CD-4BBC-8AAE-98BD5F65FD15}</a:tableStyleId>
              </a:tblPr>
              <a:tblGrid>
                <a:gridCol w="486400"/>
                <a:gridCol w="1892300"/>
                <a:gridCol w="2230125"/>
              </a:tblGrid>
              <a:tr h="155575">
                <a:tc>
                  <a:txBody>
                    <a:bodyPr/>
                    <a:lstStyle/>
                    <a:p>
                      <a:pPr indent="0" lvl="0" marL="0" rtl="0" algn="ctr">
                        <a:spcBef>
                          <a:spcPts val="0"/>
                        </a:spcBef>
                        <a:spcAft>
                          <a:spcPts val="0"/>
                        </a:spcAft>
                        <a:buNone/>
                      </a:pPr>
                      <a:r>
                        <a:rPr b="1" lang="es" sz="1000">
                          <a:solidFill>
                            <a:srgbClr val="FFFFFF"/>
                          </a:solidFill>
                        </a:rPr>
                        <a:t>Paso</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Actor: Aprendiz</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Sistema</a:t>
                      </a:r>
                      <a:endParaRPr b="1" sz="1000">
                        <a:solidFill>
                          <a:srgbClr val="FFFFFF"/>
                        </a:solidFill>
                      </a:endParaRPr>
                    </a:p>
                  </a:txBody>
                  <a:tcPr marT="0" marB="0" marR="73025" marL="73025"/>
                </a:tc>
              </a:tr>
              <a:tr h="155575">
                <a:tc>
                  <a:txBody>
                    <a:bodyPr/>
                    <a:lstStyle/>
                    <a:p>
                      <a:pPr indent="0" lvl="0" marL="0" rtl="0" algn="l">
                        <a:spcBef>
                          <a:spcPts val="0"/>
                        </a:spcBef>
                        <a:spcAft>
                          <a:spcPts val="0"/>
                        </a:spcAft>
                        <a:buNone/>
                      </a:pPr>
                      <a:r>
                        <a:rPr b="1" lang="es" sz="1000"/>
                        <a:t>1.</a:t>
                      </a:r>
                      <a:endParaRPr b="1" sz="1000"/>
                    </a:p>
                  </a:txBody>
                  <a:tcPr marT="0" marB="0" marR="73025" marL="73025"/>
                </a:tc>
                <a:tc>
                  <a:txBody>
                    <a:bodyPr/>
                    <a:lstStyle/>
                    <a:p>
                      <a:pPr indent="0" lvl="0" marL="0" rtl="0" algn="l">
                        <a:spcBef>
                          <a:spcPts val="0"/>
                        </a:spcBef>
                        <a:spcAft>
                          <a:spcPts val="0"/>
                        </a:spcAft>
                        <a:buNone/>
                      </a:pPr>
                      <a:r>
                        <a:rPr b="1" lang="es" sz="1000"/>
                        <a:t>Muestra el carnet. </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r>
              <a:tr h="164475">
                <a:tc>
                  <a:txBody>
                    <a:bodyPr/>
                    <a:lstStyle/>
                    <a:p>
                      <a:pPr indent="0" lvl="0" marL="0" rtl="0" algn="l">
                        <a:spcBef>
                          <a:spcPts val="0"/>
                        </a:spcBef>
                        <a:spcAft>
                          <a:spcPts val="0"/>
                        </a:spcAft>
                        <a:buNone/>
                      </a:pPr>
                      <a:r>
                        <a:rPr b="1" lang="es" sz="1000"/>
                        <a:t>2.</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Escaneo del chip. </a:t>
                      </a:r>
                      <a:endParaRPr b="1" sz="1000"/>
                    </a:p>
                  </a:txBody>
                  <a:tcPr marT="0" marB="0" marR="73025" marL="73025"/>
                </a:tc>
              </a:tr>
              <a:tr h="164475">
                <a:tc>
                  <a:txBody>
                    <a:bodyPr/>
                    <a:lstStyle/>
                    <a:p>
                      <a:pPr indent="0" lvl="0" marL="0" rtl="0" algn="l">
                        <a:spcBef>
                          <a:spcPts val="0"/>
                        </a:spcBef>
                        <a:spcAft>
                          <a:spcPts val="0"/>
                        </a:spcAft>
                        <a:buNone/>
                      </a:pPr>
                      <a:r>
                        <a:rPr b="1" lang="es" sz="1000"/>
                        <a:t>3.</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Relaciòn de la informaciòn digitada, con el aprendiz.</a:t>
                      </a:r>
                      <a:endParaRPr b="1" sz="1000"/>
                    </a:p>
                  </a:txBody>
                  <a:tcPr marT="0" marB="0" marR="73025" marL="73025"/>
                </a:tc>
              </a:tr>
              <a:tr h="170825">
                <a:tc>
                  <a:txBody>
                    <a:bodyPr/>
                    <a:lstStyle/>
                    <a:p>
                      <a:pPr indent="0" lvl="0" marL="0" rtl="0" algn="l">
                        <a:spcBef>
                          <a:spcPts val="0"/>
                        </a:spcBef>
                        <a:spcAft>
                          <a:spcPts val="0"/>
                        </a:spcAft>
                        <a:buNone/>
                      </a:pPr>
                      <a:r>
                        <a:rPr b="1" lang="es" sz="1000"/>
                        <a:t>4.</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Validaciòn de ingreso</a:t>
                      </a:r>
                      <a:endParaRPr b="1" sz="1000"/>
                    </a:p>
                  </a:txBody>
                  <a:tcPr marT="0" marB="0" marR="73025" marL="73025"/>
                </a:tc>
              </a:tr>
            </a:tbl>
          </a:graphicData>
        </a:graphic>
      </p:graphicFrame>
      <p:graphicFrame>
        <p:nvGraphicFramePr>
          <p:cNvPr id="312" name="Google Shape;312;p43"/>
          <p:cNvGraphicFramePr/>
          <p:nvPr/>
        </p:nvGraphicFramePr>
        <p:xfrm>
          <a:off x="1432250" y="366475"/>
          <a:ext cx="3000000" cy="3000000"/>
        </p:xfrm>
        <a:graphic>
          <a:graphicData uri="http://schemas.openxmlformats.org/drawingml/2006/table">
            <a:tbl>
              <a:tblPr bandCol="1" bandRow="1">
                <a:noFill/>
                <a:tableStyleId>{97828DBA-743D-4CD9-ACF1-BD38DD005FD8}</a:tableStyleId>
              </a:tblPr>
              <a:tblGrid>
                <a:gridCol w="1329050"/>
                <a:gridCol w="339725"/>
                <a:gridCol w="4610725"/>
              </a:tblGrid>
              <a:tr h="12700">
                <a:tc>
                  <a:txBody>
                    <a:bodyPr/>
                    <a:lstStyle/>
                    <a:p>
                      <a:pPr indent="0" lvl="0" marL="0" rtl="0" algn="r">
                        <a:spcBef>
                          <a:spcPts val="0"/>
                        </a:spcBef>
                        <a:spcAft>
                          <a:spcPts val="0"/>
                        </a:spcAft>
                        <a:buNone/>
                      </a:pPr>
                      <a:r>
                        <a:rPr b="1" lang="es" sz="1000"/>
                        <a:t>ID Caso Uso:</a:t>
                      </a:r>
                      <a:endParaRPr b="1" sz="1000"/>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CU04</a:t>
                      </a:r>
                      <a:endParaRPr b="1" sz="1000">
                        <a:solidFill>
                          <a:srgbClr val="17365D"/>
                        </a:solidFill>
                      </a:endParaRPr>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2700">
                <a:tc>
                  <a:txBody>
                    <a:bodyPr/>
                    <a:lstStyle/>
                    <a:p>
                      <a:pPr indent="0" lvl="0" marL="0" rtl="0" algn="r">
                        <a:spcBef>
                          <a:spcPts val="0"/>
                        </a:spcBef>
                        <a:spcAft>
                          <a:spcPts val="0"/>
                        </a:spcAft>
                        <a:buNone/>
                      </a:pPr>
                      <a:r>
                        <a:rPr b="1" lang="es" sz="1000"/>
                        <a:t>Nombre Caso Uso:</a:t>
                      </a:r>
                      <a:endParaRPr b="1" sz="1000"/>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Escanear el chip</a:t>
                      </a:r>
                      <a:endParaRPr b="1" sz="1000">
                        <a:solidFill>
                          <a:srgbClr val="17365D"/>
                        </a:solidFill>
                      </a:endParaRPr>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2700">
                <a:tc gridSpan="2">
                  <a:txBody>
                    <a:bodyPr/>
                    <a:lstStyle/>
                    <a:p>
                      <a:pPr indent="0" lvl="0" marL="0" rtl="0" algn="r">
                        <a:spcBef>
                          <a:spcPts val="0"/>
                        </a:spcBef>
                        <a:spcAft>
                          <a:spcPts val="0"/>
                        </a:spcAft>
                        <a:buNone/>
                      </a:pPr>
                      <a:r>
                        <a:rPr b="1" lang="es" sz="1100"/>
                        <a:t>Actores:</a:t>
                      </a:r>
                      <a:endParaRPr b="1" sz="1100"/>
                    </a:p>
                  </a:txBody>
                  <a:tcPr marT="0" marB="0" marR="73025" marL="73025">
                    <a:lnT cap="flat" cmpd="sng" w="9525">
                      <a:solidFill>
                        <a:srgbClr val="000000"/>
                      </a:solidFill>
                      <a:prstDash val="solid"/>
                      <a:round/>
                      <a:headEnd len="sm" w="sm" type="none"/>
                      <a:tailEnd len="sm" w="sm" type="none"/>
                    </a:lnT>
                  </a:tcPr>
                </a:tc>
                <a:tc hMerge="1"/>
                <a:tc>
                  <a:txBody>
                    <a:bodyPr/>
                    <a:lstStyle/>
                    <a:p>
                      <a:pPr indent="0" lvl="0" marL="0" rtl="0" algn="l">
                        <a:spcBef>
                          <a:spcPts val="0"/>
                        </a:spcBef>
                        <a:spcAft>
                          <a:spcPts val="0"/>
                        </a:spcAft>
                        <a:buNone/>
                      </a:pPr>
                      <a:r>
                        <a:rPr lang="es" sz="1000"/>
                        <a:t>aprendiz,administrador </a:t>
                      </a:r>
                      <a:endParaRPr sz="1000"/>
                    </a:p>
                  </a:txBody>
                  <a:tcPr marT="0" marB="0" marR="73025" marL="73025">
                    <a:lnT cap="flat" cmpd="sng" w="9525">
                      <a:solidFill>
                        <a:srgbClr val="000000"/>
                      </a:solidFill>
                      <a:prstDash val="solid"/>
                      <a:round/>
                      <a:headEnd len="sm" w="sm" type="none"/>
                      <a:tailEnd len="sm" w="sm" type="none"/>
                    </a:lnT>
                  </a:tcPr>
                </a:tc>
              </a:tr>
              <a:tr h="368925">
                <a:tc gridSpan="2">
                  <a:txBody>
                    <a:bodyPr/>
                    <a:lstStyle/>
                    <a:p>
                      <a:pPr indent="0" lvl="0" marL="0" rtl="0" algn="r">
                        <a:spcBef>
                          <a:spcPts val="0"/>
                        </a:spcBef>
                        <a:spcAft>
                          <a:spcPts val="0"/>
                        </a:spcAft>
                        <a:buNone/>
                      </a:pPr>
                      <a:r>
                        <a:rPr b="1" lang="es" sz="1100"/>
                        <a:t>Precondiciones:</a:t>
                      </a:r>
                      <a:endParaRPr b="1" sz="1100"/>
                    </a:p>
                  </a:txBody>
                  <a:tcPr marT="0" marB="0" marR="73025" marL="73025"/>
                </a:tc>
                <a:tc hMerge="1"/>
                <a:tc>
                  <a:txBody>
                    <a:bodyPr/>
                    <a:lstStyle/>
                    <a:p>
                      <a:pPr indent="0" lvl="0" marL="0" rtl="0" algn="l">
                        <a:spcBef>
                          <a:spcPts val="0"/>
                        </a:spcBef>
                        <a:spcAft>
                          <a:spcPts val="0"/>
                        </a:spcAft>
                        <a:buNone/>
                      </a:pPr>
                      <a:r>
                        <a:rPr b="1" lang="es" sz="1000"/>
                        <a:t>El administrador  debió autenticarse en sistema como administrador de manera correcta.</a:t>
                      </a:r>
                      <a:endParaRPr b="1" sz="1000"/>
                    </a:p>
                  </a:txBody>
                  <a:tcPr marT="0" marB="0" marR="73025" marL="73025"/>
                </a:tc>
              </a:tr>
              <a:tr h="355600">
                <a:tc gridSpan="2">
                  <a:txBody>
                    <a:bodyPr/>
                    <a:lstStyle/>
                    <a:p>
                      <a:pPr indent="0" lvl="0" marL="0" rtl="0" algn="r">
                        <a:spcBef>
                          <a:spcPts val="0"/>
                        </a:spcBef>
                        <a:spcAft>
                          <a:spcPts val="0"/>
                        </a:spcAft>
                        <a:buNone/>
                      </a:pPr>
                      <a:r>
                        <a:rPr b="1" lang="es" sz="1100"/>
                        <a:t>PosCondiciones:</a:t>
                      </a:r>
                      <a:endParaRPr b="1" sz="1100"/>
                    </a:p>
                  </a:txBody>
                  <a:tcPr marT="0" marB="0" marR="73025" marL="73025"/>
                </a:tc>
                <a:tc hMerge="1"/>
                <a:tc>
                  <a:txBody>
                    <a:bodyPr/>
                    <a:lstStyle/>
                    <a:p>
                      <a:pPr indent="0" lvl="0" marL="0" rtl="0" algn="l">
                        <a:spcBef>
                          <a:spcPts val="0"/>
                        </a:spcBef>
                        <a:spcAft>
                          <a:spcPts val="0"/>
                        </a:spcAft>
                        <a:buNone/>
                      </a:pPr>
                      <a:r>
                        <a:rPr b="1" lang="es" sz="1000"/>
                        <a:t>El sistema debe escanear el chip y relacionarlo con la información de aprendizaje de manera correcta,según la información guardada previamente.</a:t>
                      </a:r>
                      <a:endParaRPr b="1" sz="1000"/>
                    </a:p>
                    <a:p>
                      <a:pPr indent="0" lvl="0" marL="0" rtl="0" algn="l">
                        <a:spcBef>
                          <a:spcPts val="0"/>
                        </a:spcBef>
                        <a:spcAft>
                          <a:spcPts val="0"/>
                        </a:spcAft>
                        <a:buNone/>
                      </a:pPr>
                      <a:r>
                        <a:rPr b="1" lang="es" sz="1000"/>
                        <a:t>el sistema debe generar soluciones rápidas en caso de bloqueo </a:t>
                      </a:r>
                      <a:endParaRPr sz="1000"/>
                    </a:p>
                  </a:txBody>
                  <a:tcPr marT="0" marB="0" marR="73025" marL="73025"/>
                </a:tc>
              </a:tr>
              <a:tr h="12700">
                <a:tc gridSpan="2">
                  <a:txBody>
                    <a:bodyPr/>
                    <a:lstStyle/>
                    <a:p>
                      <a:pPr indent="0" lvl="0" marL="0" rtl="0" algn="r">
                        <a:spcBef>
                          <a:spcPts val="0"/>
                        </a:spcBef>
                        <a:spcAft>
                          <a:spcPts val="0"/>
                        </a:spcAft>
                        <a:buNone/>
                      </a:pPr>
                      <a:r>
                        <a:rPr b="1" lang="es" sz="1100"/>
                        <a:t>Flujo Normal:</a:t>
                      </a:r>
                      <a:endParaRPr b="1" sz="1100"/>
                    </a:p>
                  </a:txBody>
                  <a:tcPr marT="0" marB="0" marR="73025" marL="73025"/>
                </a:tc>
                <a:tc hMerge="1"/>
                <a:tc>
                  <a:txBody>
                    <a:bodyPr/>
                    <a:lstStyle/>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txBody>
                  <a:tcPr marT="0" marB="0" marR="73025" marL="73025"/>
                </a:tc>
              </a:tr>
              <a:tr h="12700">
                <a:tc gridSpan="2">
                  <a:txBody>
                    <a:bodyPr/>
                    <a:lstStyle/>
                    <a:p>
                      <a:pPr indent="0" lvl="0" marL="0" rtl="0" algn="r">
                        <a:spcBef>
                          <a:spcPts val="0"/>
                        </a:spcBef>
                        <a:spcAft>
                          <a:spcPts val="0"/>
                        </a:spcAft>
                        <a:buNone/>
                      </a:pPr>
                      <a:r>
                        <a:rPr b="1" lang="es" sz="1100"/>
                        <a:t>Flujos Alternativos:</a:t>
                      </a:r>
                      <a:endParaRPr b="1" sz="1100"/>
                    </a:p>
                    <a:p>
                      <a:pPr indent="0" lvl="0" marL="0" rtl="0" algn="r">
                        <a:spcBef>
                          <a:spcPts val="0"/>
                        </a:spcBef>
                        <a:spcAft>
                          <a:spcPts val="0"/>
                        </a:spcAft>
                        <a:buNone/>
                      </a:pPr>
                      <a:r>
                        <a:t/>
                      </a:r>
                      <a:endParaRPr b="1" sz="1000">
                        <a:solidFill>
                          <a:srgbClr val="BFBFBF"/>
                        </a:solidFill>
                      </a:endParaRPr>
                    </a:p>
                  </a:txBody>
                  <a:tcPr marT="0" marB="0" marR="73025" marL="73025"/>
                </a:tc>
                <a:tc hMerge="1"/>
                <a:tc>
                  <a:txBody>
                    <a:bodyPr/>
                    <a:lstStyle/>
                    <a:p>
                      <a:pPr indent="0" lvl="0" marL="0" rtl="0" algn="l">
                        <a:spcBef>
                          <a:spcPts val="0"/>
                        </a:spcBef>
                        <a:spcAft>
                          <a:spcPts val="0"/>
                        </a:spcAft>
                        <a:buNone/>
                      </a:pPr>
                      <a:r>
                        <a:rPr b="1" lang="es" sz="1000"/>
                        <a:t>No aplica </a:t>
                      </a:r>
                      <a:endParaRPr sz="1000"/>
                    </a:p>
                    <a:p>
                      <a:pPr indent="0" lvl="0" marL="228600" rtl="0" algn="l">
                        <a:spcBef>
                          <a:spcPts val="0"/>
                        </a:spcBef>
                        <a:spcAft>
                          <a:spcPts val="0"/>
                        </a:spcAft>
                        <a:buNone/>
                      </a:pPr>
                      <a:r>
                        <a:rPr lang="es" sz="1000">
                          <a:solidFill>
                            <a:srgbClr val="A6A6A6"/>
                          </a:solidFill>
                        </a:rPr>
                        <a:t> </a:t>
                      </a:r>
                      <a:endParaRPr sz="1000">
                        <a:solidFill>
                          <a:srgbClr val="A6A6A6"/>
                        </a:solidFill>
                      </a:endParaRPr>
                    </a:p>
                  </a:txBody>
                  <a:tcPr marT="0" marB="0" marR="73025" marL="73025"/>
                </a:tc>
              </a:tr>
              <a:tr h="12700">
                <a:tc gridSpan="2">
                  <a:txBody>
                    <a:bodyPr/>
                    <a:lstStyle/>
                    <a:p>
                      <a:pPr indent="0" lvl="0" marL="0" rtl="0" algn="r">
                        <a:spcBef>
                          <a:spcPts val="0"/>
                        </a:spcBef>
                        <a:spcAft>
                          <a:spcPts val="0"/>
                        </a:spcAft>
                        <a:buNone/>
                      </a:pPr>
                      <a:r>
                        <a:rPr b="1" lang="es" sz="1100"/>
                        <a:t>Excepciones:</a:t>
                      </a:r>
                      <a:endParaRPr b="1" sz="1100"/>
                    </a:p>
                  </a:txBody>
                  <a:tcPr marT="0" marB="0" marR="73025" marL="73025"/>
                </a:tc>
                <a:tc hMerge="1"/>
                <a:tc>
                  <a:txBody>
                    <a:bodyPr/>
                    <a:lstStyle/>
                    <a:p>
                      <a:pPr indent="0" lvl="0" marL="0" rtl="0" algn="l">
                        <a:spcBef>
                          <a:spcPts val="0"/>
                        </a:spcBef>
                        <a:spcAft>
                          <a:spcPts val="0"/>
                        </a:spcAft>
                        <a:buNone/>
                      </a:pPr>
                      <a:r>
                        <a:rPr b="1" lang="es" sz="1000"/>
                        <a:t>1a.En el paso 1 del flujo normal,si el aprendiz no </a:t>
                      </a:r>
                      <a:r>
                        <a:rPr b="1" lang="es" sz="1000"/>
                        <a:t>porta</a:t>
                      </a:r>
                      <a:r>
                        <a:rPr b="1" lang="es" sz="1000"/>
                        <a:t> el carnet :</a:t>
                      </a:r>
                      <a:endParaRPr b="1" sz="1000"/>
                    </a:p>
                    <a:p>
                      <a:pPr indent="0" lvl="0" marL="0" rtl="0" algn="l">
                        <a:spcBef>
                          <a:spcPts val="0"/>
                        </a:spcBef>
                        <a:spcAft>
                          <a:spcPts val="0"/>
                        </a:spcAft>
                        <a:buNone/>
                      </a:pPr>
                      <a:r>
                        <a:rPr b="1" lang="es" sz="1000"/>
                        <a:t>  el sistema :no permite el ingreso al centro </a:t>
                      </a:r>
                      <a:endParaRPr b="1" sz="1000"/>
                    </a:p>
                    <a:p>
                      <a:pPr indent="0" lvl="0" marL="0" rtl="0" algn="l">
                        <a:spcBef>
                          <a:spcPts val="0"/>
                        </a:spcBef>
                        <a:spcAft>
                          <a:spcPts val="0"/>
                        </a:spcAft>
                        <a:buNone/>
                      </a:pPr>
                      <a:r>
                        <a:t/>
                      </a:r>
                      <a:endParaRPr b="1" sz="1000"/>
                    </a:p>
                  </a:txBody>
                  <a:tcPr marT="0" marB="0" marR="73025" marL="73025"/>
                </a:tc>
              </a:tr>
              <a:tr h="243125">
                <a:tc gridSpan="2">
                  <a:txBody>
                    <a:bodyPr/>
                    <a:lstStyle/>
                    <a:p>
                      <a:pPr indent="0" lvl="0" marL="0" rtl="0" algn="r">
                        <a:spcBef>
                          <a:spcPts val="0"/>
                        </a:spcBef>
                        <a:spcAft>
                          <a:spcPts val="0"/>
                        </a:spcAft>
                        <a:buNone/>
                      </a:pPr>
                      <a:r>
                        <a:rPr b="1" lang="es" sz="1100"/>
                        <a:t>Includes:</a:t>
                      </a:r>
                      <a:endParaRPr b="1" sz="1100"/>
                    </a:p>
                  </a:txBody>
                  <a:tcPr marT="0" marB="0" marR="73025" marL="73025"/>
                </a:tc>
                <a:tc hMerge="1"/>
                <a:tc>
                  <a:txBody>
                    <a:bodyPr/>
                    <a:lstStyle/>
                    <a:p>
                      <a:pPr indent="0" lvl="0" marL="0" rtl="0" algn="l">
                        <a:spcBef>
                          <a:spcPts val="0"/>
                        </a:spcBef>
                        <a:spcAft>
                          <a:spcPts val="0"/>
                        </a:spcAft>
                        <a:buNone/>
                      </a:pPr>
                      <a:r>
                        <a:rPr b="1" lang="es" sz="1000">
                          <a:solidFill>
                            <a:srgbClr val="C0504D"/>
                          </a:solidFill>
                        </a:rPr>
                        <a:t>Ninguno</a:t>
                      </a:r>
                      <a:endParaRPr sz="1000"/>
                    </a:p>
                  </a:txBody>
                  <a:tcPr marT="0" marB="0" marR="73025" marL="73025"/>
                </a:tc>
              </a:tr>
              <a:tr h="12700">
                <a:tc gridSpan="2">
                  <a:txBody>
                    <a:bodyPr/>
                    <a:lstStyle/>
                    <a:p>
                      <a:pPr indent="0" lvl="0" marL="0" rtl="0" algn="r">
                        <a:spcBef>
                          <a:spcPts val="0"/>
                        </a:spcBef>
                        <a:spcAft>
                          <a:spcPts val="0"/>
                        </a:spcAft>
                        <a:buNone/>
                      </a:pPr>
                      <a:r>
                        <a:rPr b="1" lang="es" sz="1100"/>
                        <a:t>Frecuencia de Uso(mínima):</a:t>
                      </a:r>
                      <a:endParaRPr b="1" sz="1100"/>
                    </a:p>
                  </a:txBody>
                  <a:tcPr marT="0" marB="0" marR="73025" marL="73025"/>
                </a:tc>
                <a:tc hMerge="1"/>
                <a:tc>
                  <a:txBody>
                    <a:bodyPr/>
                    <a:lstStyle/>
                    <a:p>
                      <a:pPr indent="0" lvl="0" marL="0" rtl="0" algn="l">
                        <a:spcBef>
                          <a:spcPts val="0"/>
                        </a:spcBef>
                        <a:spcAft>
                          <a:spcPts val="0"/>
                        </a:spcAft>
                        <a:buNone/>
                      </a:pPr>
                      <a:r>
                        <a:rPr lang="es" sz="1000"/>
                        <a:t>10 veces al día,1 vez por aprendiz.</a:t>
                      </a:r>
                      <a:endParaRPr sz="1000"/>
                    </a:p>
                  </a:txBody>
                  <a:tcPr marT="0" marB="0" marR="73025" marL="73025"/>
                </a:tc>
              </a:tr>
              <a:tr h="12700">
                <a:tc gridSpan="2">
                  <a:txBody>
                    <a:bodyPr/>
                    <a:lstStyle/>
                    <a:p>
                      <a:pPr indent="0" lvl="0" marL="0" rtl="0" algn="r">
                        <a:spcBef>
                          <a:spcPts val="0"/>
                        </a:spcBef>
                        <a:spcAft>
                          <a:spcPts val="0"/>
                        </a:spcAft>
                        <a:buNone/>
                      </a:pPr>
                      <a:r>
                        <a:rPr b="1" lang="es" sz="1100"/>
                        <a:t>Notas y Observaciones:</a:t>
                      </a:r>
                      <a:endParaRPr b="1" sz="1100"/>
                    </a:p>
                  </a:txBody>
                  <a:tcPr marT="0" marB="0" marR="73025" marL="73025"/>
                </a:tc>
                <a:tc hMerge="1"/>
                <a:tc>
                  <a:txBody>
                    <a:bodyPr/>
                    <a:lstStyle/>
                    <a:p>
                      <a:pPr indent="0" lvl="0" marL="0" rtl="0" algn="l">
                        <a:spcBef>
                          <a:spcPts val="0"/>
                        </a:spcBef>
                        <a:spcAft>
                          <a:spcPts val="0"/>
                        </a:spcAft>
                        <a:buNone/>
                      </a:pPr>
                      <a:r>
                        <a:rPr lang="es" sz="1000"/>
                        <a:t>Es importante que el aprendiz porte su carnet para permitir su ingreso .</a:t>
                      </a:r>
                      <a:endParaRPr sz="1000"/>
                    </a:p>
                  </a:txBody>
                  <a:tcPr marT="0" marB="0" marR="73025" marL="730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graphicFrame>
        <p:nvGraphicFramePr>
          <p:cNvPr id="317" name="Google Shape;317;p44"/>
          <p:cNvGraphicFramePr/>
          <p:nvPr/>
        </p:nvGraphicFramePr>
        <p:xfrm>
          <a:off x="3121975" y="1998025"/>
          <a:ext cx="3000000" cy="3000000"/>
        </p:xfrm>
        <a:graphic>
          <a:graphicData uri="http://schemas.openxmlformats.org/drawingml/2006/table">
            <a:tbl>
              <a:tblPr bandRow="1" firstRow="1">
                <a:noFill/>
                <a:tableStyleId>{527409D7-E7CD-4BBC-8AAE-98BD5F65FD15}</a:tableStyleId>
              </a:tblPr>
              <a:tblGrid>
                <a:gridCol w="486400"/>
                <a:gridCol w="1892300"/>
                <a:gridCol w="2230125"/>
              </a:tblGrid>
              <a:tr h="155575">
                <a:tc>
                  <a:txBody>
                    <a:bodyPr/>
                    <a:lstStyle/>
                    <a:p>
                      <a:pPr indent="0" lvl="0" marL="0" rtl="0" algn="ctr">
                        <a:spcBef>
                          <a:spcPts val="0"/>
                        </a:spcBef>
                        <a:spcAft>
                          <a:spcPts val="0"/>
                        </a:spcAft>
                        <a:buNone/>
                      </a:pPr>
                      <a:r>
                        <a:rPr b="1" lang="es" sz="1000">
                          <a:solidFill>
                            <a:srgbClr val="FFFFFF"/>
                          </a:solidFill>
                        </a:rPr>
                        <a:t>Paso</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Actor: Aprendiz</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Sistema</a:t>
                      </a:r>
                      <a:endParaRPr b="1" sz="1000">
                        <a:solidFill>
                          <a:srgbClr val="FFFFFF"/>
                        </a:solidFill>
                      </a:endParaRPr>
                    </a:p>
                  </a:txBody>
                  <a:tcPr marT="0" marB="0" marR="73025" marL="73025"/>
                </a:tc>
              </a:tr>
              <a:tr h="155575">
                <a:tc>
                  <a:txBody>
                    <a:bodyPr/>
                    <a:lstStyle/>
                    <a:p>
                      <a:pPr indent="0" lvl="0" marL="0" rtl="0" algn="l">
                        <a:spcBef>
                          <a:spcPts val="0"/>
                        </a:spcBef>
                        <a:spcAft>
                          <a:spcPts val="0"/>
                        </a:spcAft>
                        <a:buNone/>
                      </a:pPr>
                      <a:r>
                        <a:rPr b="1" lang="es" sz="1000"/>
                        <a:t>1.</a:t>
                      </a:r>
                      <a:endParaRPr b="1" sz="1000"/>
                    </a:p>
                  </a:txBody>
                  <a:tcPr marT="0" marB="0" marR="73025" marL="73025"/>
                </a:tc>
                <a:tc>
                  <a:txBody>
                    <a:bodyPr/>
                    <a:lstStyle/>
                    <a:p>
                      <a:pPr indent="0" lvl="0" marL="0" rtl="0" algn="l">
                        <a:spcBef>
                          <a:spcPts val="0"/>
                        </a:spcBef>
                        <a:spcAft>
                          <a:spcPts val="0"/>
                        </a:spcAft>
                        <a:buNone/>
                      </a:pPr>
                      <a:r>
                        <a:rPr b="1" lang="es" sz="1000"/>
                        <a:t>Mostrar el carnet</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r>
              <a:tr h="164475">
                <a:tc>
                  <a:txBody>
                    <a:bodyPr/>
                    <a:lstStyle/>
                    <a:p>
                      <a:pPr indent="0" lvl="0" marL="0" rtl="0" algn="l">
                        <a:spcBef>
                          <a:spcPts val="0"/>
                        </a:spcBef>
                        <a:spcAft>
                          <a:spcPts val="0"/>
                        </a:spcAft>
                        <a:buNone/>
                      </a:pPr>
                      <a:r>
                        <a:rPr b="1" lang="es" sz="1000"/>
                        <a:t>2.</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Escanea el chip,verifica información con la del sìstema </a:t>
                      </a:r>
                      <a:endParaRPr b="1" sz="1000"/>
                    </a:p>
                  </a:txBody>
                  <a:tcPr marT="0" marB="0" marR="73025" marL="73025"/>
                </a:tc>
              </a:tr>
              <a:tr h="164475">
                <a:tc>
                  <a:txBody>
                    <a:bodyPr/>
                    <a:lstStyle/>
                    <a:p>
                      <a:pPr indent="0" lvl="0" marL="0" rtl="0" algn="l">
                        <a:spcBef>
                          <a:spcPts val="0"/>
                        </a:spcBef>
                        <a:spcAft>
                          <a:spcPts val="0"/>
                        </a:spcAft>
                        <a:buNone/>
                      </a:pPr>
                      <a:r>
                        <a:rPr b="1" lang="es" sz="1000"/>
                        <a:t>3.</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Verifica si el que lo porta es el dueño </a:t>
                      </a:r>
                      <a:endParaRPr b="1" sz="1000"/>
                    </a:p>
                  </a:txBody>
                  <a:tcPr marT="0" marB="0" marR="73025" marL="73025"/>
                </a:tc>
              </a:tr>
              <a:tr h="170825">
                <a:tc>
                  <a:txBody>
                    <a:bodyPr/>
                    <a:lstStyle/>
                    <a:p>
                      <a:pPr indent="0" lvl="0" marL="0" rtl="0" algn="l">
                        <a:spcBef>
                          <a:spcPts val="0"/>
                        </a:spcBef>
                        <a:spcAft>
                          <a:spcPts val="0"/>
                        </a:spcAft>
                        <a:buNone/>
                      </a:pPr>
                      <a:r>
                        <a:rPr b="1" lang="es" sz="1000"/>
                        <a:t>4.</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Permitir ingreso al centro </a:t>
                      </a:r>
                      <a:endParaRPr b="1" sz="1000"/>
                    </a:p>
                  </a:txBody>
                  <a:tcPr marT="0" marB="0" marR="73025" marL="73025"/>
                </a:tc>
              </a:tr>
            </a:tbl>
          </a:graphicData>
        </a:graphic>
      </p:graphicFrame>
      <p:graphicFrame>
        <p:nvGraphicFramePr>
          <p:cNvPr id="318" name="Google Shape;318;p44"/>
          <p:cNvGraphicFramePr/>
          <p:nvPr/>
        </p:nvGraphicFramePr>
        <p:xfrm>
          <a:off x="1430975" y="568013"/>
          <a:ext cx="3000000" cy="3000000"/>
        </p:xfrm>
        <a:graphic>
          <a:graphicData uri="http://schemas.openxmlformats.org/drawingml/2006/table">
            <a:tbl>
              <a:tblPr bandCol="1" bandRow="1">
                <a:noFill/>
                <a:tableStyleId>{97828DBA-743D-4CD9-ACF1-BD38DD005FD8}</a:tableStyleId>
              </a:tblPr>
              <a:tblGrid>
                <a:gridCol w="1329050"/>
                <a:gridCol w="361950"/>
                <a:gridCol w="4591050"/>
              </a:tblGrid>
              <a:tr h="12700">
                <a:tc>
                  <a:txBody>
                    <a:bodyPr/>
                    <a:lstStyle/>
                    <a:p>
                      <a:pPr indent="0" lvl="0" marL="0" rtl="0" algn="r">
                        <a:spcBef>
                          <a:spcPts val="0"/>
                        </a:spcBef>
                        <a:spcAft>
                          <a:spcPts val="0"/>
                        </a:spcAft>
                        <a:buNone/>
                      </a:pPr>
                      <a:r>
                        <a:rPr b="1" lang="es" sz="1000"/>
                        <a:t>ID Caso Uso:</a:t>
                      </a:r>
                      <a:endParaRPr b="1" sz="1000"/>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CU05</a:t>
                      </a:r>
                      <a:endParaRPr b="1" sz="1000">
                        <a:solidFill>
                          <a:srgbClr val="17365D"/>
                        </a:solidFill>
                      </a:endParaRPr>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2700">
                <a:tc>
                  <a:txBody>
                    <a:bodyPr/>
                    <a:lstStyle/>
                    <a:p>
                      <a:pPr indent="0" lvl="0" marL="0" rtl="0" algn="r">
                        <a:spcBef>
                          <a:spcPts val="0"/>
                        </a:spcBef>
                        <a:spcAft>
                          <a:spcPts val="0"/>
                        </a:spcAft>
                        <a:buNone/>
                      </a:pPr>
                      <a:r>
                        <a:rPr b="1" lang="es" sz="1000"/>
                        <a:t>Nombre Caso Uso:</a:t>
                      </a:r>
                      <a:endParaRPr b="1" sz="1000"/>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Identificar autenticidad </a:t>
                      </a:r>
                      <a:endParaRPr b="1" sz="1000">
                        <a:solidFill>
                          <a:srgbClr val="17365D"/>
                        </a:solidFill>
                      </a:endParaRPr>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2700">
                <a:tc gridSpan="2">
                  <a:txBody>
                    <a:bodyPr/>
                    <a:lstStyle/>
                    <a:p>
                      <a:pPr indent="0" lvl="0" marL="0" rtl="0" algn="r">
                        <a:spcBef>
                          <a:spcPts val="0"/>
                        </a:spcBef>
                        <a:spcAft>
                          <a:spcPts val="0"/>
                        </a:spcAft>
                        <a:buNone/>
                      </a:pPr>
                      <a:r>
                        <a:rPr b="1" lang="es" sz="1100"/>
                        <a:t>Actores:</a:t>
                      </a:r>
                      <a:endParaRPr b="1" sz="1100"/>
                    </a:p>
                  </a:txBody>
                  <a:tcPr marT="0" marB="0" marR="73025" marL="73025">
                    <a:lnT cap="flat" cmpd="sng" w="9525">
                      <a:solidFill>
                        <a:srgbClr val="000000"/>
                      </a:solidFill>
                      <a:prstDash val="solid"/>
                      <a:round/>
                      <a:headEnd len="sm" w="sm" type="none"/>
                      <a:tailEnd len="sm" w="sm" type="none"/>
                    </a:lnT>
                  </a:tcPr>
                </a:tc>
                <a:tc hMerge="1"/>
                <a:tc>
                  <a:txBody>
                    <a:bodyPr/>
                    <a:lstStyle/>
                    <a:p>
                      <a:pPr indent="0" lvl="0" marL="0" rtl="0" algn="l">
                        <a:spcBef>
                          <a:spcPts val="0"/>
                        </a:spcBef>
                        <a:spcAft>
                          <a:spcPts val="0"/>
                        </a:spcAft>
                        <a:buNone/>
                      </a:pPr>
                      <a:r>
                        <a:rPr lang="es" sz="1000"/>
                        <a:t>aprendiz,administrador </a:t>
                      </a:r>
                      <a:endParaRPr sz="1000"/>
                    </a:p>
                  </a:txBody>
                  <a:tcPr marT="0" marB="0" marR="73025" marL="73025">
                    <a:lnT cap="flat" cmpd="sng" w="9525">
                      <a:solidFill>
                        <a:srgbClr val="000000"/>
                      </a:solidFill>
                      <a:prstDash val="solid"/>
                      <a:round/>
                      <a:headEnd len="sm" w="sm" type="none"/>
                      <a:tailEnd len="sm" w="sm" type="none"/>
                    </a:lnT>
                  </a:tcPr>
                </a:tc>
              </a:tr>
              <a:tr h="368925">
                <a:tc gridSpan="2">
                  <a:txBody>
                    <a:bodyPr/>
                    <a:lstStyle/>
                    <a:p>
                      <a:pPr indent="0" lvl="0" marL="0" rtl="0" algn="r">
                        <a:spcBef>
                          <a:spcPts val="0"/>
                        </a:spcBef>
                        <a:spcAft>
                          <a:spcPts val="0"/>
                        </a:spcAft>
                        <a:buNone/>
                      </a:pPr>
                      <a:r>
                        <a:rPr b="1" lang="es" sz="1100"/>
                        <a:t>Precondiciones:</a:t>
                      </a:r>
                      <a:endParaRPr b="1" sz="1100"/>
                    </a:p>
                  </a:txBody>
                  <a:tcPr marT="0" marB="0" marR="73025" marL="73025"/>
                </a:tc>
                <a:tc hMerge="1"/>
                <a:tc>
                  <a:txBody>
                    <a:bodyPr/>
                    <a:lstStyle/>
                    <a:p>
                      <a:pPr indent="0" lvl="0" marL="0" rtl="0" algn="l">
                        <a:spcBef>
                          <a:spcPts val="0"/>
                        </a:spcBef>
                        <a:spcAft>
                          <a:spcPts val="0"/>
                        </a:spcAft>
                        <a:buNone/>
                      </a:pPr>
                      <a:r>
                        <a:rPr b="1" lang="es" sz="1000"/>
                        <a:t>El administrador  debió autenticarse en el sistema como administrador de manera correcta.</a:t>
                      </a:r>
                      <a:endParaRPr b="1" sz="1000"/>
                    </a:p>
                  </a:txBody>
                  <a:tcPr marT="0" marB="0" marR="73025" marL="73025"/>
                </a:tc>
              </a:tr>
              <a:tr h="355600">
                <a:tc gridSpan="2">
                  <a:txBody>
                    <a:bodyPr/>
                    <a:lstStyle/>
                    <a:p>
                      <a:pPr indent="0" lvl="0" marL="0" rtl="0" algn="r">
                        <a:spcBef>
                          <a:spcPts val="0"/>
                        </a:spcBef>
                        <a:spcAft>
                          <a:spcPts val="0"/>
                        </a:spcAft>
                        <a:buNone/>
                      </a:pPr>
                      <a:r>
                        <a:rPr b="1" lang="es" sz="1100"/>
                        <a:t>PosCondiciones:</a:t>
                      </a:r>
                      <a:endParaRPr b="1" sz="1100"/>
                    </a:p>
                  </a:txBody>
                  <a:tcPr marT="0" marB="0" marR="73025" marL="73025"/>
                </a:tc>
                <a:tc hMerge="1"/>
                <a:tc>
                  <a:txBody>
                    <a:bodyPr/>
                    <a:lstStyle/>
                    <a:p>
                      <a:pPr indent="0" lvl="0" marL="0" rtl="0" algn="l">
                        <a:spcBef>
                          <a:spcPts val="0"/>
                        </a:spcBef>
                        <a:spcAft>
                          <a:spcPts val="0"/>
                        </a:spcAft>
                        <a:buNone/>
                      </a:pPr>
                      <a:r>
                        <a:rPr b="1" lang="es" sz="1000"/>
                        <a:t>El sistema debe escanear el chip para observar su autenticaciòn  y relacionarlo con la informacion de aprendiz de manera correcta,segun la informacion guardada .</a:t>
                      </a:r>
                      <a:endParaRPr b="1" sz="1000"/>
                    </a:p>
                    <a:p>
                      <a:pPr indent="0" lvl="0" marL="0" rtl="0" algn="l">
                        <a:spcBef>
                          <a:spcPts val="0"/>
                        </a:spcBef>
                        <a:spcAft>
                          <a:spcPts val="0"/>
                        </a:spcAft>
                        <a:buNone/>
                      </a:pPr>
                      <a:r>
                        <a:t/>
                      </a:r>
                      <a:endParaRPr sz="1000"/>
                    </a:p>
                  </a:txBody>
                  <a:tcPr marT="0" marB="0" marR="73025" marL="73025"/>
                </a:tc>
              </a:tr>
              <a:tr h="12700">
                <a:tc gridSpan="2">
                  <a:txBody>
                    <a:bodyPr/>
                    <a:lstStyle/>
                    <a:p>
                      <a:pPr indent="0" lvl="0" marL="0" rtl="0" algn="r">
                        <a:spcBef>
                          <a:spcPts val="0"/>
                        </a:spcBef>
                        <a:spcAft>
                          <a:spcPts val="0"/>
                        </a:spcAft>
                        <a:buNone/>
                      </a:pPr>
                      <a:r>
                        <a:rPr b="1" lang="es" sz="1100"/>
                        <a:t>Flujo Normal:</a:t>
                      </a:r>
                      <a:endParaRPr b="1" sz="1100"/>
                    </a:p>
                  </a:txBody>
                  <a:tcPr marT="0" marB="0" marR="73025" marL="73025"/>
                </a:tc>
                <a:tc hMerge="1"/>
                <a:tc>
                  <a:txBody>
                    <a:bodyPr/>
                    <a:lstStyle/>
                    <a:p>
                      <a:pPr indent="0" lvl="0" marL="0" rtl="0" algn="l">
                        <a:spcBef>
                          <a:spcPts val="0"/>
                        </a:spcBef>
                        <a:spcAft>
                          <a:spcPts val="0"/>
                        </a:spcAft>
                        <a:buNone/>
                      </a:pPr>
                      <a:r>
                        <a:t/>
                      </a:r>
                      <a:endParaRPr sz="1000">
                        <a:solidFill>
                          <a:srgbClr val="A6A6A6"/>
                        </a:solidFill>
                      </a:endParaRPr>
                    </a:p>
                    <a:p>
                      <a:pPr indent="0" lvl="0" marL="0" rtl="0" algn="l">
                        <a:spcBef>
                          <a:spcPts val="0"/>
                        </a:spcBef>
                        <a:spcAft>
                          <a:spcPts val="0"/>
                        </a:spcAft>
                        <a:buNone/>
                      </a:pPr>
                      <a:r>
                        <a:t/>
                      </a:r>
                      <a:endParaRPr sz="1000">
                        <a:solidFill>
                          <a:srgbClr val="A6A6A6"/>
                        </a:solidFill>
                      </a:endParaRPr>
                    </a:p>
                    <a:p>
                      <a:pPr indent="0" lvl="0" marL="0" rtl="0" algn="l">
                        <a:spcBef>
                          <a:spcPts val="0"/>
                        </a:spcBef>
                        <a:spcAft>
                          <a:spcPts val="0"/>
                        </a:spcAft>
                        <a:buNone/>
                      </a:pPr>
                      <a:r>
                        <a:t/>
                      </a:r>
                      <a:endParaRPr sz="1000">
                        <a:solidFill>
                          <a:srgbClr val="A6A6A6"/>
                        </a:solidFill>
                      </a:endParaRPr>
                    </a:p>
                    <a:p>
                      <a:pPr indent="0" lvl="0" marL="0" rtl="0" algn="l">
                        <a:spcBef>
                          <a:spcPts val="0"/>
                        </a:spcBef>
                        <a:spcAft>
                          <a:spcPts val="0"/>
                        </a:spcAft>
                        <a:buNone/>
                      </a:pPr>
                      <a:r>
                        <a:t/>
                      </a:r>
                      <a:endParaRPr sz="1000">
                        <a:solidFill>
                          <a:srgbClr val="A6A6A6"/>
                        </a:solidFill>
                      </a:endParaRPr>
                    </a:p>
                    <a:p>
                      <a:pPr indent="0" lvl="0" marL="0" rtl="0" algn="l">
                        <a:spcBef>
                          <a:spcPts val="0"/>
                        </a:spcBef>
                        <a:spcAft>
                          <a:spcPts val="0"/>
                        </a:spcAft>
                        <a:buNone/>
                      </a:pPr>
                      <a:r>
                        <a:t/>
                      </a:r>
                      <a:endParaRPr sz="1000">
                        <a:solidFill>
                          <a:srgbClr val="A6A6A6"/>
                        </a:solidFill>
                      </a:endParaRPr>
                    </a:p>
                    <a:p>
                      <a:pPr indent="0" lvl="0" marL="0" rtl="0" algn="l">
                        <a:spcBef>
                          <a:spcPts val="0"/>
                        </a:spcBef>
                        <a:spcAft>
                          <a:spcPts val="0"/>
                        </a:spcAft>
                        <a:buNone/>
                      </a:pPr>
                      <a:r>
                        <a:t/>
                      </a:r>
                      <a:endParaRPr sz="1000">
                        <a:solidFill>
                          <a:srgbClr val="A6A6A6"/>
                        </a:solidFill>
                      </a:endParaRPr>
                    </a:p>
                    <a:p>
                      <a:pPr indent="0" lvl="0" marL="0" rtl="0" algn="l">
                        <a:spcBef>
                          <a:spcPts val="0"/>
                        </a:spcBef>
                        <a:spcAft>
                          <a:spcPts val="0"/>
                        </a:spcAft>
                        <a:buNone/>
                      </a:pPr>
                      <a:r>
                        <a:t/>
                      </a:r>
                      <a:endParaRPr sz="1000">
                        <a:solidFill>
                          <a:srgbClr val="A6A6A6"/>
                        </a:solidFill>
                      </a:endParaRPr>
                    </a:p>
                  </a:txBody>
                  <a:tcPr marT="0" marB="0" marR="73025" marL="73025"/>
                </a:tc>
              </a:tr>
              <a:tr h="12700">
                <a:tc gridSpan="2">
                  <a:txBody>
                    <a:bodyPr/>
                    <a:lstStyle/>
                    <a:p>
                      <a:pPr indent="0" lvl="0" marL="0" rtl="0" algn="r">
                        <a:spcBef>
                          <a:spcPts val="0"/>
                        </a:spcBef>
                        <a:spcAft>
                          <a:spcPts val="0"/>
                        </a:spcAft>
                        <a:buNone/>
                      </a:pPr>
                      <a:r>
                        <a:rPr b="1" lang="es" sz="1100"/>
                        <a:t>Flujos Alternativos:</a:t>
                      </a:r>
                      <a:endParaRPr b="1" sz="1100"/>
                    </a:p>
                    <a:p>
                      <a:pPr indent="0" lvl="0" marL="0" rtl="0" algn="r">
                        <a:spcBef>
                          <a:spcPts val="0"/>
                        </a:spcBef>
                        <a:spcAft>
                          <a:spcPts val="0"/>
                        </a:spcAft>
                        <a:buNone/>
                      </a:pPr>
                      <a:r>
                        <a:t/>
                      </a:r>
                      <a:endParaRPr b="1" sz="1000">
                        <a:solidFill>
                          <a:srgbClr val="BFBFBF"/>
                        </a:solidFill>
                      </a:endParaRPr>
                    </a:p>
                  </a:txBody>
                  <a:tcPr marT="0" marB="0" marR="73025" marL="73025"/>
                </a:tc>
                <a:tc hMerge="1"/>
                <a:tc>
                  <a:txBody>
                    <a:bodyPr/>
                    <a:lstStyle/>
                    <a:p>
                      <a:pPr indent="0" lvl="0" marL="0" rtl="0" algn="l">
                        <a:spcBef>
                          <a:spcPts val="0"/>
                        </a:spcBef>
                        <a:spcAft>
                          <a:spcPts val="0"/>
                        </a:spcAft>
                        <a:buNone/>
                      </a:pPr>
                      <a:r>
                        <a:rPr b="1" lang="es" sz="1000"/>
                        <a:t>3a. En el paso 3 del Flujo Normal,si el carnet no es de quien lo porta </a:t>
                      </a:r>
                      <a:endParaRPr b="1" sz="1000"/>
                    </a:p>
                    <a:p>
                      <a:pPr indent="0" lvl="0" marL="0" rtl="0" algn="l">
                        <a:spcBef>
                          <a:spcPts val="0"/>
                        </a:spcBef>
                        <a:spcAft>
                          <a:spcPts val="0"/>
                        </a:spcAft>
                        <a:buNone/>
                      </a:pPr>
                      <a:r>
                        <a:rPr b="1" lang="es" sz="1000"/>
                        <a:t>2 No se permite el ingreso  </a:t>
                      </a:r>
                      <a:endParaRPr sz="1000"/>
                    </a:p>
                    <a:p>
                      <a:pPr indent="0" lvl="0" marL="228600" rtl="0" algn="l">
                        <a:spcBef>
                          <a:spcPts val="0"/>
                        </a:spcBef>
                        <a:spcAft>
                          <a:spcPts val="0"/>
                        </a:spcAft>
                        <a:buNone/>
                      </a:pPr>
                      <a:r>
                        <a:rPr lang="es" sz="1000">
                          <a:solidFill>
                            <a:srgbClr val="A6A6A6"/>
                          </a:solidFill>
                        </a:rPr>
                        <a:t> </a:t>
                      </a:r>
                      <a:endParaRPr sz="1000">
                        <a:solidFill>
                          <a:srgbClr val="A6A6A6"/>
                        </a:solidFill>
                      </a:endParaRPr>
                    </a:p>
                  </a:txBody>
                  <a:tcPr marT="0" marB="0" marR="73025" marL="73025"/>
                </a:tc>
              </a:tr>
              <a:tr h="12700">
                <a:tc gridSpan="2">
                  <a:txBody>
                    <a:bodyPr/>
                    <a:lstStyle/>
                    <a:p>
                      <a:pPr indent="0" lvl="0" marL="0" rtl="0" algn="r">
                        <a:spcBef>
                          <a:spcPts val="0"/>
                        </a:spcBef>
                        <a:spcAft>
                          <a:spcPts val="0"/>
                        </a:spcAft>
                        <a:buNone/>
                      </a:pPr>
                      <a:r>
                        <a:rPr b="1" lang="es" sz="1100"/>
                        <a:t>Excepciones:</a:t>
                      </a:r>
                      <a:endParaRPr b="1" sz="1100"/>
                    </a:p>
                  </a:txBody>
                  <a:tcPr marT="0" marB="0" marR="73025" marL="73025"/>
                </a:tc>
                <a:tc hMerge="1"/>
                <a:tc>
                  <a:txBody>
                    <a:bodyPr/>
                    <a:lstStyle/>
                    <a:p>
                      <a:pPr indent="0" lvl="0" marL="0" rtl="0" algn="l">
                        <a:spcBef>
                          <a:spcPts val="0"/>
                        </a:spcBef>
                        <a:spcAft>
                          <a:spcPts val="0"/>
                        </a:spcAft>
                        <a:buNone/>
                      </a:pPr>
                      <a:r>
                        <a:rPr b="1" lang="es" sz="1000"/>
                        <a:t>No aplica.</a:t>
                      </a:r>
                      <a:endParaRPr sz="1000">
                        <a:solidFill>
                          <a:srgbClr val="A6A6A6"/>
                        </a:solidFill>
                      </a:endParaRPr>
                    </a:p>
                  </a:txBody>
                  <a:tcPr marT="0" marB="0" marR="73025" marL="73025"/>
                </a:tc>
              </a:tr>
              <a:tr h="12700">
                <a:tc gridSpan="2">
                  <a:txBody>
                    <a:bodyPr/>
                    <a:lstStyle/>
                    <a:p>
                      <a:pPr indent="0" lvl="0" marL="0" rtl="0" algn="r">
                        <a:spcBef>
                          <a:spcPts val="0"/>
                        </a:spcBef>
                        <a:spcAft>
                          <a:spcPts val="0"/>
                        </a:spcAft>
                        <a:buNone/>
                      </a:pPr>
                      <a:r>
                        <a:rPr b="1" lang="es" sz="1100"/>
                        <a:t>Includes:</a:t>
                      </a:r>
                      <a:endParaRPr b="1" sz="1100"/>
                    </a:p>
                  </a:txBody>
                  <a:tcPr marT="0" marB="0" marR="73025" marL="73025"/>
                </a:tc>
                <a:tc hMerge="1"/>
                <a:tc>
                  <a:txBody>
                    <a:bodyPr/>
                    <a:lstStyle/>
                    <a:p>
                      <a:pPr indent="0" lvl="0" marL="0" rtl="0" algn="l">
                        <a:spcBef>
                          <a:spcPts val="0"/>
                        </a:spcBef>
                        <a:spcAft>
                          <a:spcPts val="0"/>
                        </a:spcAft>
                        <a:buNone/>
                      </a:pPr>
                      <a:r>
                        <a:rPr b="1" lang="es" sz="1000">
                          <a:solidFill>
                            <a:srgbClr val="C0504D"/>
                          </a:solidFill>
                        </a:rPr>
                        <a:t>Ninguno</a:t>
                      </a:r>
                      <a:endParaRPr sz="1000"/>
                    </a:p>
                  </a:txBody>
                  <a:tcPr marT="0" marB="0" marR="73025" marL="73025"/>
                </a:tc>
              </a:tr>
              <a:tr h="12700">
                <a:tc gridSpan="2">
                  <a:txBody>
                    <a:bodyPr/>
                    <a:lstStyle/>
                    <a:p>
                      <a:pPr indent="0" lvl="0" marL="0" rtl="0" algn="r">
                        <a:spcBef>
                          <a:spcPts val="0"/>
                        </a:spcBef>
                        <a:spcAft>
                          <a:spcPts val="0"/>
                        </a:spcAft>
                        <a:buNone/>
                      </a:pPr>
                      <a:r>
                        <a:rPr b="1" lang="es" sz="1100"/>
                        <a:t>Frecuencia de Uso(mínima):</a:t>
                      </a:r>
                      <a:endParaRPr b="1" sz="1100"/>
                    </a:p>
                  </a:txBody>
                  <a:tcPr marT="0" marB="0" marR="73025" marL="73025"/>
                </a:tc>
                <a:tc hMerge="1"/>
                <a:tc>
                  <a:txBody>
                    <a:bodyPr/>
                    <a:lstStyle/>
                    <a:p>
                      <a:pPr indent="0" lvl="0" marL="0" rtl="0" algn="l">
                        <a:spcBef>
                          <a:spcPts val="0"/>
                        </a:spcBef>
                        <a:spcAft>
                          <a:spcPts val="0"/>
                        </a:spcAft>
                        <a:buNone/>
                      </a:pPr>
                      <a:r>
                        <a:rPr lang="es" sz="1000"/>
                        <a:t>10 veces al día,1 vez por aprendiz registrado </a:t>
                      </a:r>
                      <a:endParaRPr sz="1000"/>
                    </a:p>
                    <a:p>
                      <a:pPr indent="0" lvl="0" marL="0" rtl="0" algn="l">
                        <a:spcBef>
                          <a:spcPts val="0"/>
                        </a:spcBef>
                        <a:spcAft>
                          <a:spcPts val="0"/>
                        </a:spcAft>
                        <a:buNone/>
                      </a:pPr>
                      <a:r>
                        <a:t/>
                      </a:r>
                      <a:endParaRPr sz="1000"/>
                    </a:p>
                  </a:txBody>
                  <a:tcPr marT="0" marB="0" marR="73025" marL="73025"/>
                </a:tc>
              </a:tr>
              <a:tr h="12700">
                <a:tc gridSpan="2">
                  <a:txBody>
                    <a:bodyPr/>
                    <a:lstStyle/>
                    <a:p>
                      <a:pPr indent="0" lvl="0" marL="0" rtl="0" algn="r">
                        <a:spcBef>
                          <a:spcPts val="0"/>
                        </a:spcBef>
                        <a:spcAft>
                          <a:spcPts val="0"/>
                        </a:spcAft>
                        <a:buNone/>
                      </a:pPr>
                      <a:r>
                        <a:rPr b="1" lang="es" sz="1100"/>
                        <a:t>Notas y Observaciones:</a:t>
                      </a:r>
                      <a:endParaRPr b="1" sz="1100"/>
                    </a:p>
                  </a:txBody>
                  <a:tcPr marT="0" marB="0" marR="73025" marL="73025"/>
                </a:tc>
                <a:tc hMerge="1"/>
                <a:tc>
                  <a:txBody>
                    <a:bodyPr/>
                    <a:lstStyle/>
                    <a:p>
                      <a:pPr indent="0" lvl="0" marL="0" rtl="0" algn="l">
                        <a:spcBef>
                          <a:spcPts val="0"/>
                        </a:spcBef>
                        <a:spcAft>
                          <a:spcPts val="0"/>
                        </a:spcAft>
                        <a:buNone/>
                      </a:pPr>
                      <a:r>
                        <a:rPr lang="es" sz="1000"/>
                        <a:t>No aplica </a:t>
                      </a:r>
                      <a:endParaRPr sz="1000"/>
                    </a:p>
                  </a:txBody>
                  <a:tcPr marT="0" marB="0" marR="73025" marL="730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graphicFrame>
        <p:nvGraphicFramePr>
          <p:cNvPr id="323" name="Google Shape;323;p45"/>
          <p:cNvGraphicFramePr/>
          <p:nvPr/>
        </p:nvGraphicFramePr>
        <p:xfrm>
          <a:off x="2874000" y="1668850"/>
          <a:ext cx="3000000" cy="3000000"/>
        </p:xfrm>
        <a:graphic>
          <a:graphicData uri="http://schemas.openxmlformats.org/drawingml/2006/table">
            <a:tbl>
              <a:tblPr bandRow="1" firstRow="1">
                <a:noFill/>
                <a:tableStyleId>{527409D7-E7CD-4BBC-8AAE-98BD5F65FD15}</a:tableStyleId>
              </a:tblPr>
              <a:tblGrid>
                <a:gridCol w="486400"/>
                <a:gridCol w="1892300"/>
                <a:gridCol w="2230125"/>
              </a:tblGrid>
              <a:tr h="155575">
                <a:tc>
                  <a:txBody>
                    <a:bodyPr/>
                    <a:lstStyle/>
                    <a:p>
                      <a:pPr indent="0" lvl="0" marL="0" rtl="0" algn="ctr">
                        <a:spcBef>
                          <a:spcPts val="0"/>
                        </a:spcBef>
                        <a:spcAft>
                          <a:spcPts val="0"/>
                        </a:spcAft>
                        <a:buNone/>
                      </a:pPr>
                      <a:r>
                        <a:rPr b="1" lang="es" sz="1000">
                          <a:solidFill>
                            <a:srgbClr val="FFFFFF"/>
                          </a:solidFill>
                        </a:rPr>
                        <a:t>Paso</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Actor: Administrador</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Sistema</a:t>
                      </a:r>
                      <a:endParaRPr b="1" sz="1000">
                        <a:solidFill>
                          <a:srgbClr val="FFFFFF"/>
                        </a:solidFill>
                      </a:endParaRPr>
                    </a:p>
                  </a:txBody>
                  <a:tcPr marT="0" marB="0" marR="73025" marL="73025"/>
                </a:tc>
              </a:tr>
              <a:tr h="155575">
                <a:tc>
                  <a:txBody>
                    <a:bodyPr/>
                    <a:lstStyle/>
                    <a:p>
                      <a:pPr indent="0" lvl="0" marL="0" rtl="0" algn="l">
                        <a:spcBef>
                          <a:spcPts val="0"/>
                        </a:spcBef>
                        <a:spcAft>
                          <a:spcPts val="0"/>
                        </a:spcAft>
                        <a:buNone/>
                      </a:pPr>
                      <a:r>
                        <a:rPr b="1" lang="es" sz="1000"/>
                        <a:t>1.</a:t>
                      </a:r>
                      <a:endParaRPr b="1" sz="1000"/>
                    </a:p>
                  </a:txBody>
                  <a:tcPr marT="0" marB="0" marR="73025" marL="73025"/>
                </a:tc>
                <a:tc>
                  <a:txBody>
                    <a:bodyPr/>
                    <a:lstStyle/>
                    <a:p>
                      <a:pPr indent="0" lvl="0" marL="0" rtl="0" algn="l">
                        <a:spcBef>
                          <a:spcPts val="0"/>
                        </a:spcBef>
                        <a:spcAft>
                          <a:spcPts val="0"/>
                        </a:spcAft>
                        <a:buNone/>
                      </a:pPr>
                      <a:r>
                        <a:rPr b="1" lang="es" sz="1000"/>
                        <a:t>Información guardada del registro.</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r>
              <a:tr h="164475">
                <a:tc>
                  <a:txBody>
                    <a:bodyPr/>
                    <a:lstStyle/>
                    <a:p>
                      <a:pPr indent="0" lvl="0" marL="0" rtl="0" algn="l">
                        <a:spcBef>
                          <a:spcPts val="0"/>
                        </a:spcBef>
                        <a:spcAft>
                          <a:spcPts val="0"/>
                        </a:spcAft>
                        <a:buNone/>
                      </a:pPr>
                      <a:r>
                        <a:rPr b="1" lang="es" sz="1000"/>
                        <a:t>2.</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Generar un orden numèrico y alfabètico de todo los registros. </a:t>
                      </a:r>
                      <a:endParaRPr b="1" sz="1000"/>
                    </a:p>
                  </a:txBody>
                  <a:tcPr marT="0" marB="0" marR="73025" marL="73025"/>
                </a:tc>
              </a:tr>
              <a:tr h="164475">
                <a:tc>
                  <a:txBody>
                    <a:bodyPr/>
                    <a:lstStyle/>
                    <a:p>
                      <a:pPr indent="0" lvl="0" marL="0" rtl="0" algn="l">
                        <a:spcBef>
                          <a:spcPts val="0"/>
                        </a:spcBef>
                        <a:spcAft>
                          <a:spcPts val="0"/>
                        </a:spcAft>
                        <a:buNone/>
                      </a:pPr>
                      <a:r>
                        <a:rPr b="1" lang="es" sz="1000"/>
                        <a:t>3.</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Llevar un control de la informaciòn</a:t>
                      </a:r>
                      <a:endParaRPr b="1" sz="1000"/>
                    </a:p>
                  </a:txBody>
                  <a:tcPr marT="0" marB="0" marR="73025" marL="73025"/>
                </a:tc>
              </a:tr>
              <a:tr h="170825">
                <a:tc>
                  <a:txBody>
                    <a:bodyPr/>
                    <a:lstStyle/>
                    <a:p>
                      <a:pPr indent="0" lvl="0" marL="0" rtl="0" algn="l">
                        <a:spcBef>
                          <a:spcPts val="0"/>
                        </a:spcBef>
                        <a:spcAft>
                          <a:spcPts val="0"/>
                        </a:spcAft>
                        <a:buNone/>
                      </a:pPr>
                      <a:r>
                        <a:rPr b="1" lang="es" sz="1000"/>
                        <a:t>4.</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Permitir acceso de esta información a quien la requiera. </a:t>
                      </a:r>
                      <a:endParaRPr b="1" sz="1000"/>
                    </a:p>
                  </a:txBody>
                  <a:tcPr marT="0" marB="0" marR="73025" marL="73025"/>
                </a:tc>
              </a:tr>
            </a:tbl>
          </a:graphicData>
        </a:graphic>
      </p:graphicFrame>
      <p:graphicFrame>
        <p:nvGraphicFramePr>
          <p:cNvPr id="324" name="Google Shape;324;p45"/>
          <p:cNvGraphicFramePr/>
          <p:nvPr/>
        </p:nvGraphicFramePr>
        <p:xfrm>
          <a:off x="1205225" y="214075"/>
          <a:ext cx="3000000" cy="3000000"/>
        </p:xfrm>
        <a:graphic>
          <a:graphicData uri="http://schemas.openxmlformats.org/drawingml/2006/table">
            <a:tbl>
              <a:tblPr bandCol="1" bandRow="1">
                <a:noFill/>
                <a:tableStyleId>{97828DBA-743D-4CD9-ACF1-BD38DD005FD8}</a:tableStyleId>
              </a:tblPr>
              <a:tblGrid>
                <a:gridCol w="1329050"/>
                <a:gridCol w="339725"/>
                <a:gridCol w="4610725"/>
              </a:tblGrid>
              <a:tr h="12700">
                <a:tc>
                  <a:txBody>
                    <a:bodyPr/>
                    <a:lstStyle/>
                    <a:p>
                      <a:pPr indent="0" lvl="0" marL="0" rtl="0" algn="r">
                        <a:spcBef>
                          <a:spcPts val="0"/>
                        </a:spcBef>
                        <a:spcAft>
                          <a:spcPts val="0"/>
                        </a:spcAft>
                        <a:buNone/>
                      </a:pPr>
                      <a:r>
                        <a:rPr b="1" lang="es" sz="1000"/>
                        <a:t>ID Caso Uso:</a:t>
                      </a:r>
                      <a:endParaRPr b="1" sz="1000"/>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CU06</a:t>
                      </a:r>
                      <a:endParaRPr b="1" sz="1000">
                        <a:solidFill>
                          <a:srgbClr val="17365D"/>
                        </a:solidFill>
                      </a:endParaRPr>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2700">
                <a:tc>
                  <a:txBody>
                    <a:bodyPr/>
                    <a:lstStyle/>
                    <a:p>
                      <a:pPr indent="0" lvl="0" marL="0" rtl="0" algn="r">
                        <a:spcBef>
                          <a:spcPts val="0"/>
                        </a:spcBef>
                        <a:spcAft>
                          <a:spcPts val="0"/>
                        </a:spcAft>
                        <a:buNone/>
                      </a:pPr>
                      <a:r>
                        <a:rPr b="1" lang="es" sz="1000"/>
                        <a:t>Nombre Caso Uso:</a:t>
                      </a:r>
                      <a:endParaRPr b="1" sz="1000"/>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permitir acceso a la  informaciòn</a:t>
                      </a:r>
                      <a:endParaRPr b="1" sz="1000">
                        <a:solidFill>
                          <a:srgbClr val="17365D"/>
                        </a:solidFill>
                      </a:endParaRPr>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2700">
                <a:tc gridSpan="2">
                  <a:txBody>
                    <a:bodyPr/>
                    <a:lstStyle/>
                    <a:p>
                      <a:pPr indent="0" lvl="0" marL="0" rtl="0" algn="r">
                        <a:spcBef>
                          <a:spcPts val="0"/>
                        </a:spcBef>
                        <a:spcAft>
                          <a:spcPts val="0"/>
                        </a:spcAft>
                        <a:buNone/>
                      </a:pPr>
                      <a:r>
                        <a:rPr b="1" lang="es" sz="1100"/>
                        <a:t>Actores:</a:t>
                      </a:r>
                      <a:endParaRPr b="1" sz="1100"/>
                    </a:p>
                  </a:txBody>
                  <a:tcPr marT="0" marB="0" marR="73025" marL="73025">
                    <a:lnT cap="flat" cmpd="sng" w="9525">
                      <a:solidFill>
                        <a:srgbClr val="000000"/>
                      </a:solidFill>
                      <a:prstDash val="solid"/>
                      <a:round/>
                      <a:headEnd len="sm" w="sm" type="none"/>
                      <a:tailEnd len="sm" w="sm" type="none"/>
                    </a:lnT>
                  </a:tcPr>
                </a:tc>
                <a:tc hMerge="1"/>
                <a:tc>
                  <a:txBody>
                    <a:bodyPr/>
                    <a:lstStyle/>
                    <a:p>
                      <a:pPr indent="0" lvl="0" marL="0" rtl="0" algn="l">
                        <a:spcBef>
                          <a:spcPts val="0"/>
                        </a:spcBef>
                        <a:spcAft>
                          <a:spcPts val="0"/>
                        </a:spcAft>
                        <a:buNone/>
                      </a:pPr>
                      <a:r>
                        <a:rPr lang="es" sz="1000"/>
                        <a:t>Administrador </a:t>
                      </a:r>
                      <a:endParaRPr sz="1000"/>
                    </a:p>
                  </a:txBody>
                  <a:tcPr marT="0" marB="0" marR="73025" marL="73025">
                    <a:lnT cap="flat" cmpd="sng" w="9525">
                      <a:solidFill>
                        <a:srgbClr val="000000"/>
                      </a:solidFill>
                      <a:prstDash val="solid"/>
                      <a:round/>
                      <a:headEnd len="sm" w="sm" type="none"/>
                      <a:tailEnd len="sm" w="sm" type="none"/>
                    </a:lnT>
                  </a:tcPr>
                </a:tc>
              </a:tr>
              <a:tr h="368925">
                <a:tc gridSpan="2">
                  <a:txBody>
                    <a:bodyPr/>
                    <a:lstStyle/>
                    <a:p>
                      <a:pPr indent="0" lvl="0" marL="0" rtl="0" algn="r">
                        <a:spcBef>
                          <a:spcPts val="0"/>
                        </a:spcBef>
                        <a:spcAft>
                          <a:spcPts val="0"/>
                        </a:spcAft>
                        <a:buNone/>
                      </a:pPr>
                      <a:r>
                        <a:rPr b="1" lang="es" sz="1100"/>
                        <a:t>Precondiciones:</a:t>
                      </a:r>
                      <a:endParaRPr b="1" sz="1100"/>
                    </a:p>
                  </a:txBody>
                  <a:tcPr marT="0" marB="0" marR="73025" marL="73025"/>
                </a:tc>
                <a:tc hMerge="1"/>
                <a:tc>
                  <a:txBody>
                    <a:bodyPr/>
                    <a:lstStyle/>
                    <a:p>
                      <a:pPr indent="0" lvl="0" marL="0" rtl="0" algn="l">
                        <a:spcBef>
                          <a:spcPts val="0"/>
                        </a:spcBef>
                        <a:spcAft>
                          <a:spcPts val="0"/>
                        </a:spcAft>
                        <a:buNone/>
                      </a:pPr>
                      <a:r>
                        <a:rPr b="1" lang="es" sz="1000"/>
                        <a:t>El administrador  debió autenticarse en sistema como administrador de manera correcta.</a:t>
                      </a:r>
                      <a:endParaRPr b="1" sz="1000"/>
                    </a:p>
                  </a:txBody>
                  <a:tcPr marT="0" marB="0" marR="73025" marL="73025"/>
                </a:tc>
              </a:tr>
              <a:tr h="355600">
                <a:tc gridSpan="2">
                  <a:txBody>
                    <a:bodyPr/>
                    <a:lstStyle/>
                    <a:p>
                      <a:pPr indent="0" lvl="0" marL="0" rtl="0" algn="r">
                        <a:spcBef>
                          <a:spcPts val="0"/>
                        </a:spcBef>
                        <a:spcAft>
                          <a:spcPts val="0"/>
                        </a:spcAft>
                        <a:buNone/>
                      </a:pPr>
                      <a:r>
                        <a:rPr b="1" lang="es" sz="1100"/>
                        <a:t>PosCondiciones:</a:t>
                      </a:r>
                      <a:endParaRPr b="1" sz="1100"/>
                    </a:p>
                  </a:txBody>
                  <a:tcPr marT="0" marB="0" marR="73025" marL="73025"/>
                </a:tc>
                <a:tc hMerge="1"/>
                <a:tc>
                  <a:txBody>
                    <a:bodyPr/>
                    <a:lstStyle/>
                    <a:p>
                      <a:pPr indent="0" lvl="0" marL="0" rtl="0" algn="l">
                        <a:spcBef>
                          <a:spcPts val="0"/>
                        </a:spcBef>
                        <a:spcAft>
                          <a:spcPts val="0"/>
                        </a:spcAft>
                        <a:buNone/>
                      </a:pPr>
                      <a:r>
                        <a:rPr b="1" lang="es" sz="1000"/>
                        <a:t>El sistema debe permitir el acceso a esta información por la persona que lo requiera.</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txBody>
                  <a:tcPr marT="0" marB="0" marR="73025" marL="73025"/>
                </a:tc>
              </a:tr>
              <a:tr h="12700">
                <a:tc gridSpan="2">
                  <a:txBody>
                    <a:bodyPr/>
                    <a:lstStyle/>
                    <a:p>
                      <a:pPr indent="0" lvl="0" marL="0" rtl="0" algn="r">
                        <a:spcBef>
                          <a:spcPts val="0"/>
                        </a:spcBef>
                        <a:spcAft>
                          <a:spcPts val="0"/>
                        </a:spcAft>
                        <a:buNone/>
                      </a:pPr>
                      <a:r>
                        <a:rPr b="1" lang="es" sz="1100"/>
                        <a:t>Flujo Normal:</a:t>
                      </a:r>
                      <a:endParaRPr b="1" sz="1100"/>
                    </a:p>
                  </a:txBody>
                  <a:tcPr marT="0" marB="0" marR="73025" marL="73025"/>
                </a:tc>
                <a:tc hMerge="1"/>
                <a:tc>
                  <a:txBody>
                    <a:bodyPr/>
                    <a:lstStyle/>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txBody>
                  <a:tcPr marT="0" marB="0" marR="73025" marL="73025"/>
                </a:tc>
              </a:tr>
              <a:tr h="12700">
                <a:tc gridSpan="2">
                  <a:txBody>
                    <a:bodyPr/>
                    <a:lstStyle/>
                    <a:p>
                      <a:pPr indent="0" lvl="0" marL="0" rtl="0" algn="r">
                        <a:spcBef>
                          <a:spcPts val="0"/>
                        </a:spcBef>
                        <a:spcAft>
                          <a:spcPts val="0"/>
                        </a:spcAft>
                        <a:buNone/>
                      </a:pPr>
                      <a:r>
                        <a:rPr b="1" lang="es" sz="1100"/>
                        <a:t>Flujos Alternativos:</a:t>
                      </a:r>
                      <a:endParaRPr b="1" sz="1100"/>
                    </a:p>
                    <a:p>
                      <a:pPr indent="0" lvl="0" marL="0" rtl="0" algn="r">
                        <a:spcBef>
                          <a:spcPts val="0"/>
                        </a:spcBef>
                        <a:spcAft>
                          <a:spcPts val="0"/>
                        </a:spcAft>
                        <a:buNone/>
                      </a:pPr>
                      <a:r>
                        <a:t/>
                      </a:r>
                      <a:endParaRPr b="1" sz="1000">
                        <a:solidFill>
                          <a:srgbClr val="BFBFBF"/>
                        </a:solidFill>
                      </a:endParaRPr>
                    </a:p>
                  </a:txBody>
                  <a:tcPr marT="0" marB="0" marR="73025" marL="73025"/>
                </a:tc>
                <a:tc hMerge="1"/>
                <a:tc>
                  <a:txBody>
                    <a:bodyPr/>
                    <a:lstStyle/>
                    <a:p>
                      <a:pPr indent="0" lvl="0" marL="0" rtl="0" algn="l">
                        <a:spcBef>
                          <a:spcPts val="0"/>
                        </a:spcBef>
                        <a:spcAft>
                          <a:spcPts val="0"/>
                        </a:spcAft>
                        <a:buNone/>
                      </a:pPr>
                      <a:r>
                        <a:rPr b="1" lang="es" sz="1000"/>
                        <a:t>3a. En el paso 3 del Flujo Normal,si no se tiene un control de la informaciòn. </a:t>
                      </a:r>
                      <a:endParaRPr b="1" sz="1000"/>
                    </a:p>
                    <a:p>
                      <a:pPr indent="0" lvl="0" marL="0" rtl="0" algn="l">
                        <a:spcBef>
                          <a:spcPts val="0"/>
                        </a:spcBef>
                        <a:spcAft>
                          <a:spcPts val="0"/>
                        </a:spcAft>
                        <a:buNone/>
                      </a:pPr>
                      <a:r>
                        <a:rPr b="1" lang="es" sz="1000"/>
                        <a:t>2 el sistema genera </a:t>
                      </a:r>
                      <a:r>
                        <a:rPr b="1" lang="es" sz="1000"/>
                        <a:t>información</a:t>
                      </a:r>
                      <a:r>
                        <a:rPr b="1" lang="es" sz="1000"/>
                        <a:t> errada.  </a:t>
                      </a:r>
                      <a:endParaRPr sz="1000"/>
                    </a:p>
                    <a:p>
                      <a:pPr indent="0" lvl="0" marL="228600" rtl="0" algn="l">
                        <a:spcBef>
                          <a:spcPts val="0"/>
                        </a:spcBef>
                        <a:spcAft>
                          <a:spcPts val="0"/>
                        </a:spcAft>
                        <a:buNone/>
                      </a:pPr>
                      <a:r>
                        <a:rPr lang="es" sz="1000">
                          <a:solidFill>
                            <a:srgbClr val="A6A6A6"/>
                          </a:solidFill>
                        </a:rPr>
                        <a:t> </a:t>
                      </a:r>
                      <a:endParaRPr sz="1000">
                        <a:solidFill>
                          <a:srgbClr val="A6A6A6"/>
                        </a:solidFill>
                      </a:endParaRPr>
                    </a:p>
                  </a:txBody>
                  <a:tcPr marT="0" marB="0" marR="73025" marL="73025"/>
                </a:tc>
              </a:tr>
              <a:tr h="12700">
                <a:tc gridSpan="2">
                  <a:txBody>
                    <a:bodyPr/>
                    <a:lstStyle/>
                    <a:p>
                      <a:pPr indent="0" lvl="0" marL="0" rtl="0" algn="r">
                        <a:spcBef>
                          <a:spcPts val="0"/>
                        </a:spcBef>
                        <a:spcAft>
                          <a:spcPts val="0"/>
                        </a:spcAft>
                        <a:buNone/>
                      </a:pPr>
                      <a:r>
                        <a:rPr b="1" lang="es" sz="1100"/>
                        <a:t>Excepciones:</a:t>
                      </a:r>
                      <a:endParaRPr b="1" sz="1100"/>
                    </a:p>
                  </a:txBody>
                  <a:tcPr marT="0" marB="0" marR="73025" marL="73025"/>
                </a:tc>
                <a:tc hMerge="1"/>
                <a:tc>
                  <a:txBody>
                    <a:bodyPr/>
                    <a:lstStyle/>
                    <a:p>
                      <a:pPr indent="0" lvl="0" marL="0" rtl="0" algn="l">
                        <a:spcBef>
                          <a:spcPts val="0"/>
                        </a:spcBef>
                        <a:spcAft>
                          <a:spcPts val="0"/>
                        </a:spcAft>
                        <a:buNone/>
                      </a:pPr>
                      <a:r>
                        <a:rPr b="1" lang="es" sz="1000"/>
                        <a:t>No aplica.</a:t>
                      </a:r>
                      <a:endParaRPr sz="1000">
                        <a:solidFill>
                          <a:srgbClr val="A6A6A6"/>
                        </a:solidFill>
                      </a:endParaRPr>
                    </a:p>
                  </a:txBody>
                  <a:tcPr marT="0" marB="0" marR="73025" marL="73025"/>
                </a:tc>
              </a:tr>
              <a:tr h="12700">
                <a:tc gridSpan="2">
                  <a:txBody>
                    <a:bodyPr/>
                    <a:lstStyle/>
                    <a:p>
                      <a:pPr indent="0" lvl="0" marL="0" rtl="0" algn="r">
                        <a:spcBef>
                          <a:spcPts val="0"/>
                        </a:spcBef>
                        <a:spcAft>
                          <a:spcPts val="0"/>
                        </a:spcAft>
                        <a:buNone/>
                      </a:pPr>
                      <a:r>
                        <a:rPr b="1" lang="es" sz="1100"/>
                        <a:t>Includes:</a:t>
                      </a:r>
                      <a:endParaRPr b="1" sz="1100"/>
                    </a:p>
                  </a:txBody>
                  <a:tcPr marT="0" marB="0" marR="73025" marL="73025"/>
                </a:tc>
                <a:tc hMerge="1"/>
                <a:tc>
                  <a:txBody>
                    <a:bodyPr/>
                    <a:lstStyle/>
                    <a:p>
                      <a:pPr indent="0" lvl="0" marL="0" rtl="0" algn="l">
                        <a:spcBef>
                          <a:spcPts val="0"/>
                        </a:spcBef>
                        <a:spcAft>
                          <a:spcPts val="0"/>
                        </a:spcAft>
                        <a:buNone/>
                      </a:pPr>
                      <a:r>
                        <a:rPr b="1" lang="es" sz="1000">
                          <a:solidFill>
                            <a:srgbClr val="C0504D"/>
                          </a:solidFill>
                        </a:rPr>
                        <a:t>Ninguno</a:t>
                      </a:r>
                      <a:endParaRPr b="1" sz="1000">
                        <a:solidFill>
                          <a:srgbClr val="C0504D"/>
                        </a:solidFill>
                      </a:endParaRPr>
                    </a:p>
                    <a:p>
                      <a:pPr indent="0" lvl="0" marL="0" rtl="0" algn="l">
                        <a:spcBef>
                          <a:spcPts val="0"/>
                        </a:spcBef>
                        <a:spcAft>
                          <a:spcPts val="0"/>
                        </a:spcAft>
                        <a:buNone/>
                      </a:pPr>
                      <a:r>
                        <a:t/>
                      </a:r>
                      <a:endParaRPr sz="1000"/>
                    </a:p>
                  </a:txBody>
                  <a:tcPr marT="0" marB="0" marR="73025" marL="73025"/>
                </a:tc>
              </a:tr>
              <a:tr h="12700">
                <a:tc gridSpan="2">
                  <a:txBody>
                    <a:bodyPr/>
                    <a:lstStyle/>
                    <a:p>
                      <a:pPr indent="0" lvl="0" marL="0" rtl="0" algn="r">
                        <a:spcBef>
                          <a:spcPts val="0"/>
                        </a:spcBef>
                        <a:spcAft>
                          <a:spcPts val="0"/>
                        </a:spcAft>
                        <a:buNone/>
                      </a:pPr>
                      <a:r>
                        <a:rPr b="1" lang="es" sz="1100"/>
                        <a:t>Frecuencia de Uso(mínima):</a:t>
                      </a:r>
                      <a:endParaRPr b="1" sz="1100"/>
                    </a:p>
                  </a:txBody>
                  <a:tcPr marT="0" marB="0" marR="73025" marL="73025"/>
                </a:tc>
                <a:tc hMerge="1"/>
                <a:tc>
                  <a:txBody>
                    <a:bodyPr/>
                    <a:lstStyle/>
                    <a:p>
                      <a:pPr indent="0" lvl="0" marL="0" rtl="0" algn="l">
                        <a:spcBef>
                          <a:spcPts val="0"/>
                        </a:spcBef>
                        <a:spcAft>
                          <a:spcPts val="0"/>
                        </a:spcAft>
                        <a:buNone/>
                      </a:pPr>
                      <a:r>
                        <a:rPr lang="es" sz="1000"/>
                        <a:t>10 veces al día,1 vez por aprendiz registrado </a:t>
                      </a:r>
                      <a:endParaRPr sz="1000"/>
                    </a:p>
                    <a:p>
                      <a:pPr indent="0" lvl="0" marL="0" rtl="0" algn="l">
                        <a:spcBef>
                          <a:spcPts val="0"/>
                        </a:spcBef>
                        <a:spcAft>
                          <a:spcPts val="0"/>
                        </a:spcAft>
                        <a:buNone/>
                      </a:pPr>
                      <a:r>
                        <a:t/>
                      </a:r>
                      <a:endParaRPr sz="1000"/>
                    </a:p>
                  </a:txBody>
                  <a:tcPr marT="0" marB="0" marR="73025" marL="73025"/>
                </a:tc>
              </a:tr>
              <a:tr h="12700">
                <a:tc gridSpan="2">
                  <a:txBody>
                    <a:bodyPr/>
                    <a:lstStyle/>
                    <a:p>
                      <a:pPr indent="0" lvl="0" marL="0" rtl="0" algn="r">
                        <a:spcBef>
                          <a:spcPts val="0"/>
                        </a:spcBef>
                        <a:spcAft>
                          <a:spcPts val="0"/>
                        </a:spcAft>
                        <a:buNone/>
                      </a:pPr>
                      <a:r>
                        <a:rPr b="1" lang="es" sz="1100"/>
                        <a:t>Notas y Observaciones:</a:t>
                      </a:r>
                      <a:endParaRPr b="1" sz="1100"/>
                    </a:p>
                  </a:txBody>
                  <a:tcPr marT="0" marB="0" marR="73025" marL="73025"/>
                </a:tc>
                <a:tc hMerge="1"/>
                <a:tc>
                  <a:txBody>
                    <a:bodyPr/>
                    <a:lstStyle/>
                    <a:p>
                      <a:pPr indent="0" lvl="0" marL="0" rtl="0" algn="l">
                        <a:spcBef>
                          <a:spcPts val="0"/>
                        </a:spcBef>
                        <a:spcAft>
                          <a:spcPts val="0"/>
                        </a:spcAft>
                        <a:buNone/>
                      </a:pPr>
                      <a:r>
                        <a:rPr lang="es" sz="1000"/>
                        <a:t>Se debe estar revisando la información almacenada en el sistema referente a los aprendices que ingresen, permanezcan o deserten para llevar un mejor control de la informaciòn.</a:t>
                      </a:r>
                      <a:endParaRPr sz="1000"/>
                    </a:p>
                  </a:txBody>
                  <a:tcPr marT="0" marB="0" marR="73025" marL="730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graphicFrame>
        <p:nvGraphicFramePr>
          <p:cNvPr id="329" name="Google Shape;329;p46"/>
          <p:cNvGraphicFramePr/>
          <p:nvPr/>
        </p:nvGraphicFramePr>
        <p:xfrm>
          <a:off x="3177225" y="1780550"/>
          <a:ext cx="3000000" cy="3000000"/>
        </p:xfrm>
        <a:graphic>
          <a:graphicData uri="http://schemas.openxmlformats.org/drawingml/2006/table">
            <a:tbl>
              <a:tblPr bandRow="1" firstRow="1">
                <a:noFill/>
                <a:tableStyleId>{527409D7-E7CD-4BBC-8AAE-98BD5F65FD15}</a:tableStyleId>
              </a:tblPr>
              <a:tblGrid>
                <a:gridCol w="486400"/>
                <a:gridCol w="1892300"/>
                <a:gridCol w="2230125"/>
              </a:tblGrid>
              <a:tr h="155575">
                <a:tc>
                  <a:txBody>
                    <a:bodyPr/>
                    <a:lstStyle/>
                    <a:p>
                      <a:pPr indent="0" lvl="0" marL="0" rtl="0" algn="ctr">
                        <a:spcBef>
                          <a:spcPts val="0"/>
                        </a:spcBef>
                        <a:spcAft>
                          <a:spcPts val="0"/>
                        </a:spcAft>
                        <a:buNone/>
                      </a:pPr>
                      <a:r>
                        <a:rPr b="1" lang="es" sz="1000">
                          <a:solidFill>
                            <a:srgbClr val="FFFFFF"/>
                          </a:solidFill>
                        </a:rPr>
                        <a:t>Paso</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Actor: Aprendiz</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Sistema</a:t>
                      </a:r>
                      <a:endParaRPr b="1" sz="1000">
                        <a:solidFill>
                          <a:srgbClr val="FFFFFF"/>
                        </a:solidFill>
                      </a:endParaRPr>
                    </a:p>
                  </a:txBody>
                  <a:tcPr marT="0" marB="0" marR="73025" marL="73025"/>
                </a:tc>
              </a:tr>
              <a:tr h="155575">
                <a:tc>
                  <a:txBody>
                    <a:bodyPr/>
                    <a:lstStyle/>
                    <a:p>
                      <a:pPr indent="0" lvl="0" marL="0" rtl="0" algn="l">
                        <a:spcBef>
                          <a:spcPts val="0"/>
                        </a:spcBef>
                        <a:spcAft>
                          <a:spcPts val="0"/>
                        </a:spcAft>
                        <a:buNone/>
                      </a:pPr>
                      <a:r>
                        <a:rPr b="1" lang="es" sz="1000"/>
                        <a:t>1.</a:t>
                      </a:r>
                      <a:endParaRPr b="1" sz="1000"/>
                    </a:p>
                  </a:txBody>
                  <a:tcPr marT="0" marB="0" marR="73025" marL="73025"/>
                </a:tc>
                <a:tc>
                  <a:txBody>
                    <a:bodyPr/>
                    <a:lstStyle/>
                    <a:p>
                      <a:pPr indent="0" lvl="0" marL="0" rtl="0" algn="l">
                        <a:spcBef>
                          <a:spcPts val="0"/>
                        </a:spcBef>
                        <a:spcAft>
                          <a:spcPts val="0"/>
                        </a:spcAft>
                        <a:buNone/>
                      </a:pPr>
                      <a:r>
                        <a:rPr b="1" lang="es" sz="1000"/>
                        <a:t>mostrar carnet</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r>
              <a:tr h="164475">
                <a:tc>
                  <a:txBody>
                    <a:bodyPr/>
                    <a:lstStyle/>
                    <a:p>
                      <a:pPr indent="0" lvl="0" marL="0" rtl="0" algn="l">
                        <a:spcBef>
                          <a:spcPts val="0"/>
                        </a:spcBef>
                        <a:spcAft>
                          <a:spcPts val="0"/>
                        </a:spcAft>
                        <a:buNone/>
                      </a:pPr>
                      <a:r>
                        <a:rPr b="1" lang="es" sz="1000"/>
                        <a:t>2.</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Generar la información del aprendiz </a:t>
                      </a:r>
                      <a:endParaRPr b="1" sz="1000"/>
                    </a:p>
                  </a:txBody>
                  <a:tcPr marT="0" marB="0" marR="73025" marL="73025"/>
                </a:tc>
              </a:tr>
              <a:tr h="164475">
                <a:tc>
                  <a:txBody>
                    <a:bodyPr/>
                    <a:lstStyle/>
                    <a:p>
                      <a:pPr indent="0" lvl="0" marL="0" rtl="0" algn="l">
                        <a:spcBef>
                          <a:spcPts val="0"/>
                        </a:spcBef>
                        <a:spcAft>
                          <a:spcPts val="0"/>
                        </a:spcAft>
                        <a:buNone/>
                      </a:pPr>
                      <a:r>
                        <a:rPr b="1" lang="es" sz="1000"/>
                        <a:t>3.</a:t>
                      </a:r>
                      <a:endParaRPr b="1" sz="1000"/>
                    </a:p>
                  </a:txBody>
                  <a:tcPr marT="0" marB="0" marR="73025" marL="73025"/>
                </a:tc>
                <a:tc>
                  <a:txBody>
                    <a:bodyPr/>
                    <a:lstStyle/>
                    <a:p>
                      <a:pPr indent="0" lvl="0" marL="0" rtl="0" algn="l">
                        <a:spcBef>
                          <a:spcPts val="0"/>
                        </a:spcBef>
                        <a:spcAft>
                          <a:spcPts val="0"/>
                        </a:spcAft>
                        <a:buNone/>
                      </a:pPr>
                      <a:r>
                        <a:rPr b="1" lang="es" sz="1000"/>
                        <a:t>verificar información </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r>
              <a:tr h="164475">
                <a:tc>
                  <a:txBody>
                    <a:bodyPr/>
                    <a:lstStyle/>
                    <a:p>
                      <a:pPr indent="0" lvl="0" marL="0" rtl="0" algn="l">
                        <a:spcBef>
                          <a:spcPts val="0"/>
                        </a:spcBef>
                        <a:spcAft>
                          <a:spcPts val="0"/>
                        </a:spcAft>
                        <a:buNone/>
                      </a:pPr>
                      <a:r>
                        <a:rPr b="1" lang="es" sz="1000"/>
                        <a:t>4.</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Cambiar información </a:t>
                      </a:r>
                      <a:endParaRPr b="1" sz="1000"/>
                    </a:p>
                  </a:txBody>
                  <a:tcPr marT="0" marB="0" marR="73025" marL="73025"/>
                </a:tc>
              </a:tr>
            </a:tbl>
          </a:graphicData>
        </a:graphic>
      </p:graphicFrame>
      <p:graphicFrame>
        <p:nvGraphicFramePr>
          <p:cNvPr id="330" name="Google Shape;330;p46"/>
          <p:cNvGraphicFramePr/>
          <p:nvPr/>
        </p:nvGraphicFramePr>
        <p:xfrm>
          <a:off x="1508450" y="292450"/>
          <a:ext cx="3000000" cy="3000000"/>
        </p:xfrm>
        <a:graphic>
          <a:graphicData uri="http://schemas.openxmlformats.org/drawingml/2006/table">
            <a:tbl>
              <a:tblPr bandCol="1" bandRow="1">
                <a:noFill/>
                <a:tableStyleId>{97828DBA-743D-4CD9-ACF1-BD38DD005FD8}</a:tableStyleId>
              </a:tblPr>
              <a:tblGrid>
                <a:gridCol w="1329050"/>
                <a:gridCol w="339725"/>
                <a:gridCol w="4610725"/>
              </a:tblGrid>
              <a:tr h="12700">
                <a:tc>
                  <a:txBody>
                    <a:bodyPr/>
                    <a:lstStyle/>
                    <a:p>
                      <a:pPr indent="0" lvl="0" marL="0" rtl="0" algn="r">
                        <a:spcBef>
                          <a:spcPts val="0"/>
                        </a:spcBef>
                        <a:spcAft>
                          <a:spcPts val="0"/>
                        </a:spcAft>
                        <a:buNone/>
                      </a:pPr>
                      <a:r>
                        <a:rPr b="1" lang="es" sz="1000"/>
                        <a:t>ID Caso Uso:</a:t>
                      </a:r>
                      <a:endParaRPr b="1" sz="1000"/>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CU07</a:t>
                      </a:r>
                      <a:endParaRPr b="1" sz="1000">
                        <a:solidFill>
                          <a:srgbClr val="17365D"/>
                        </a:solidFill>
                      </a:endParaRPr>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2700">
                <a:tc>
                  <a:txBody>
                    <a:bodyPr/>
                    <a:lstStyle/>
                    <a:p>
                      <a:pPr indent="0" lvl="0" marL="0" rtl="0" algn="r">
                        <a:spcBef>
                          <a:spcPts val="0"/>
                        </a:spcBef>
                        <a:spcAft>
                          <a:spcPts val="0"/>
                        </a:spcAft>
                        <a:buNone/>
                      </a:pPr>
                      <a:r>
                        <a:rPr b="1" lang="es" sz="1000"/>
                        <a:t>Nombre Caso Uso:</a:t>
                      </a:r>
                      <a:endParaRPr b="1" sz="1000"/>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Observar información </a:t>
                      </a:r>
                      <a:endParaRPr b="1" sz="1000">
                        <a:solidFill>
                          <a:srgbClr val="17365D"/>
                        </a:solidFill>
                      </a:endParaRPr>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2700">
                <a:tc gridSpan="2">
                  <a:txBody>
                    <a:bodyPr/>
                    <a:lstStyle/>
                    <a:p>
                      <a:pPr indent="0" lvl="0" marL="0" rtl="0" algn="r">
                        <a:spcBef>
                          <a:spcPts val="0"/>
                        </a:spcBef>
                        <a:spcAft>
                          <a:spcPts val="0"/>
                        </a:spcAft>
                        <a:buNone/>
                      </a:pPr>
                      <a:r>
                        <a:rPr b="1" lang="es" sz="1100"/>
                        <a:t>Actores:</a:t>
                      </a:r>
                      <a:endParaRPr b="1" sz="1100"/>
                    </a:p>
                  </a:txBody>
                  <a:tcPr marT="0" marB="0" marR="73025" marL="73025">
                    <a:lnT cap="flat" cmpd="sng" w="9525">
                      <a:solidFill>
                        <a:srgbClr val="000000"/>
                      </a:solidFill>
                      <a:prstDash val="solid"/>
                      <a:round/>
                      <a:headEnd len="sm" w="sm" type="none"/>
                      <a:tailEnd len="sm" w="sm" type="none"/>
                    </a:lnT>
                  </a:tcPr>
                </a:tc>
                <a:tc hMerge="1"/>
                <a:tc>
                  <a:txBody>
                    <a:bodyPr/>
                    <a:lstStyle/>
                    <a:p>
                      <a:pPr indent="0" lvl="0" marL="0" rtl="0" algn="l">
                        <a:spcBef>
                          <a:spcPts val="0"/>
                        </a:spcBef>
                        <a:spcAft>
                          <a:spcPts val="0"/>
                        </a:spcAft>
                        <a:buNone/>
                      </a:pPr>
                      <a:r>
                        <a:rPr lang="es" sz="1000"/>
                        <a:t>Aprendiz</a:t>
                      </a:r>
                      <a:endParaRPr sz="1000"/>
                    </a:p>
                  </a:txBody>
                  <a:tcPr marT="0" marB="0" marR="73025" marL="73025">
                    <a:lnT cap="flat" cmpd="sng" w="9525">
                      <a:solidFill>
                        <a:srgbClr val="000000"/>
                      </a:solidFill>
                      <a:prstDash val="solid"/>
                      <a:round/>
                      <a:headEnd len="sm" w="sm" type="none"/>
                      <a:tailEnd len="sm" w="sm" type="none"/>
                    </a:lnT>
                  </a:tcPr>
                </a:tc>
              </a:tr>
              <a:tr h="368925">
                <a:tc gridSpan="2">
                  <a:txBody>
                    <a:bodyPr/>
                    <a:lstStyle/>
                    <a:p>
                      <a:pPr indent="0" lvl="0" marL="0" rtl="0" algn="r">
                        <a:spcBef>
                          <a:spcPts val="0"/>
                        </a:spcBef>
                        <a:spcAft>
                          <a:spcPts val="0"/>
                        </a:spcAft>
                        <a:buNone/>
                      </a:pPr>
                      <a:r>
                        <a:rPr b="1" lang="es" sz="1100"/>
                        <a:t>Precondiciones:</a:t>
                      </a:r>
                      <a:endParaRPr b="1" sz="1100"/>
                    </a:p>
                  </a:txBody>
                  <a:tcPr marT="0" marB="0" marR="73025" marL="73025"/>
                </a:tc>
                <a:tc hMerge="1"/>
                <a:tc>
                  <a:txBody>
                    <a:bodyPr/>
                    <a:lstStyle/>
                    <a:p>
                      <a:pPr indent="0" lvl="0" marL="0" rtl="0" algn="l">
                        <a:spcBef>
                          <a:spcPts val="0"/>
                        </a:spcBef>
                        <a:spcAft>
                          <a:spcPts val="0"/>
                        </a:spcAft>
                        <a:buNone/>
                      </a:pPr>
                      <a:r>
                        <a:rPr b="1" lang="es" sz="1000"/>
                        <a:t>El aprendiz tiene derecho a observar su información y verificar si es correcta o si es necesario cambiarla.</a:t>
                      </a:r>
                      <a:endParaRPr b="1" sz="1000"/>
                    </a:p>
                  </a:txBody>
                  <a:tcPr marT="0" marB="0" marR="73025" marL="73025"/>
                </a:tc>
              </a:tr>
              <a:tr h="355600">
                <a:tc gridSpan="2">
                  <a:txBody>
                    <a:bodyPr/>
                    <a:lstStyle/>
                    <a:p>
                      <a:pPr indent="0" lvl="0" marL="0" rtl="0" algn="r">
                        <a:spcBef>
                          <a:spcPts val="0"/>
                        </a:spcBef>
                        <a:spcAft>
                          <a:spcPts val="0"/>
                        </a:spcAft>
                        <a:buNone/>
                      </a:pPr>
                      <a:r>
                        <a:rPr b="1" lang="es" sz="1100"/>
                        <a:t>PosCondiciones:</a:t>
                      </a:r>
                      <a:endParaRPr b="1" sz="1100"/>
                    </a:p>
                  </a:txBody>
                  <a:tcPr marT="0" marB="0" marR="73025" marL="73025"/>
                </a:tc>
                <a:tc hMerge="1"/>
                <a:tc>
                  <a:txBody>
                    <a:bodyPr/>
                    <a:lstStyle/>
                    <a:p>
                      <a:pPr indent="0" lvl="0" marL="0" rtl="0" algn="l">
                        <a:spcBef>
                          <a:spcPts val="0"/>
                        </a:spcBef>
                        <a:spcAft>
                          <a:spcPts val="0"/>
                        </a:spcAft>
                        <a:buNone/>
                      </a:pPr>
                      <a:r>
                        <a:rPr b="1" lang="es" sz="1000"/>
                        <a:t>El sistema debe generar la información que quiere observar el aprendiz.</a:t>
                      </a:r>
                      <a:endParaRPr b="1" sz="1000"/>
                    </a:p>
                    <a:p>
                      <a:pPr indent="0" lvl="0" marL="0" rtl="0" algn="l">
                        <a:spcBef>
                          <a:spcPts val="0"/>
                        </a:spcBef>
                        <a:spcAft>
                          <a:spcPts val="0"/>
                        </a:spcAft>
                        <a:buNone/>
                      </a:pPr>
                      <a:r>
                        <a:rPr b="1" lang="es" sz="1000"/>
                        <a:t>El sistema debe permitir cambiar al administrador  la información de aprendiz si así lo quiere.</a:t>
                      </a:r>
                      <a:endParaRPr sz="1000"/>
                    </a:p>
                  </a:txBody>
                  <a:tcPr marT="0" marB="0" marR="73025" marL="73025"/>
                </a:tc>
              </a:tr>
              <a:tr h="12700">
                <a:tc gridSpan="2">
                  <a:txBody>
                    <a:bodyPr/>
                    <a:lstStyle/>
                    <a:p>
                      <a:pPr indent="0" lvl="0" marL="0" rtl="0" algn="r">
                        <a:spcBef>
                          <a:spcPts val="0"/>
                        </a:spcBef>
                        <a:spcAft>
                          <a:spcPts val="0"/>
                        </a:spcAft>
                        <a:buNone/>
                      </a:pPr>
                      <a:r>
                        <a:rPr b="1" lang="es" sz="1100"/>
                        <a:t>Flujo Normal:</a:t>
                      </a:r>
                      <a:endParaRPr b="1" sz="1100"/>
                    </a:p>
                  </a:txBody>
                  <a:tcPr marT="0" marB="0" marR="73025" marL="73025"/>
                </a:tc>
                <a:tc hMerge="1"/>
                <a:tc>
                  <a:txBody>
                    <a:bodyPr/>
                    <a:lstStyle/>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0" rtl="0" algn="l">
                        <a:spcBef>
                          <a:spcPts val="0"/>
                        </a:spcBef>
                        <a:spcAft>
                          <a:spcPts val="0"/>
                        </a:spcAft>
                        <a:buNone/>
                      </a:pPr>
                      <a:r>
                        <a:t/>
                      </a:r>
                      <a:endParaRPr sz="1000">
                        <a:solidFill>
                          <a:srgbClr val="A6A6A6"/>
                        </a:solidFill>
                      </a:endParaRPr>
                    </a:p>
                  </a:txBody>
                  <a:tcPr marT="0" marB="0" marR="73025" marL="73025"/>
                </a:tc>
              </a:tr>
              <a:tr h="12700">
                <a:tc gridSpan="2">
                  <a:txBody>
                    <a:bodyPr/>
                    <a:lstStyle/>
                    <a:p>
                      <a:pPr indent="0" lvl="0" marL="0" rtl="0" algn="r">
                        <a:spcBef>
                          <a:spcPts val="0"/>
                        </a:spcBef>
                        <a:spcAft>
                          <a:spcPts val="0"/>
                        </a:spcAft>
                        <a:buNone/>
                      </a:pPr>
                      <a:r>
                        <a:rPr b="1" lang="es" sz="1100"/>
                        <a:t>Flujos Alternativos:</a:t>
                      </a:r>
                      <a:endParaRPr b="1" sz="1100"/>
                    </a:p>
                    <a:p>
                      <a:pPr indent="0" lvl="0" marL="0" rtl="0" algn="r">
                        <a:spcBef>
                          <a:spcPts val="0"/>
                        </a:spcBef>
                        <a:spcAft>
                          <a:spcPts val="0"/>
                        </a:spcAft>
                        <a:buNone/>
                      </a:pPr>
                      <a:r>
                        <a:t/>
                      </a:r>
                      <a:endParaRPr b="1" sz="1000">
                        <a:solidFill>
                          <a:srgbClr val="BFBFBF"/>
                        </a:solidFill>
                      </a:endParaRPr>
                    </a:p>
                  </a:txBody>
                  <a:tcPr marT="0" marB="0" marR="73025" marL="73025"/>
                </a:tc>
                <a:tc hMerge="1"/>
                <a:tc>
                  <a:txBody>
                    <a:bodyPr/>
                    <a:lstStyle/>
                    <a:p>
                      <a:pPr indent="0" lvl="0" marL="0" rtl="0" algn="l">
                        <a:spcBef>
                          <a:spcPts val="0"/>
                        </a:spcBef>
                        <a:spcAft>
                          <a:spcPts val="0"/>
                        </a:spcAft>
                        <a:buNone/>
                      </a:pPr>
                      <a:r>
                        <a:rPr b="1" lang="es" sz="1000"/>
                        <a:t>2a. En el paso 3 del Flujo Normal,si no se observa la información ingresada y esta no es correcta hace que tenga problemas de ingreso en siguientes ocasiones.</a:t>
                      </a:r>
                      <a:endParaRPr b="1" sz="1000"/>
                    </a:p>
                    <a:p>
                      <a:pPr indent="0" lvl="0" marL="0" rtl="0" algn="l">
                        <a:spcBef>
                          <a:spcPts val="0"/>
                        </a:spcBef>
                        <a:spcAft>
                          <a:spcPts val="0"/>
                        </a:spcAft>
                        <a:buNone/>
                      </a:pPr>
                      <a:r>
                        <a:rPr b="1" lang="es" sz="1000"/>
                        <a:t>4.Cambiar la información necesaria errónea o está ocasionará problemas </a:t>
                      </a:r>
                      <a:endParaRPr b="1" sz="1000"/>
                    </a:p>
                  </a:txBody>
                  <a:tcPr marT="0" marB="0" marR="73025" marL="73025"/>
                </a:tc>
              </a:tr>
              <a:tr h="12700">
                <a:tc gridSpan="2">
                  <a:txBody>
                    <a:bodyPr/>
                    <a:lstStyle/>
                    <a:p>
                      <a:pPr indent="0" lvl="0" marL="0" rtl="0" algn="r">
                        <a:spcBef>
                          <a:spcPts val="0"/>
                        </a:spcBef>
                        <a:spcAft>
                          <a:spcPts val="0"/>
                        </a:spcAft>
                        <a:buNone/>
                      </a:pPr>
                      <a:r>
                        <a:rPr b="1" lang="es" sz="1100"/>
                        <a:t>Excepciones:</a:t>
                      </a:r>
                      <a:endParaRPr b="1" sz="1100"/>
                    </a:p>
                  </a:txBody>
                  <a:tcPr marT="0" marB="0" marR="73025" marL="73025"/>
                </a:tc>
                <a:tc hMerge="1"/>
                <a:tc>
                  <a:txBody>
                    <a:bodyPr/>
                    <a:lstStyle/>
                    <a:p>
                      <a:pPr indent="0" lvl="0" marL="0" rtl="0" algn="l">
                        <a:spcBef>
                          <a:spcPts val="0"/>
                        </a:spcBef>
                        <a:spcAft>
                          <a:spcPts val="0"/>
                        </a:spcAft>
                        <a:buNone/>
                      </a:pPr>
                      <a:r>
                        <a:rPr b="1" lang="es" sz="1000"/>
                        <a:t>No aplica.</a:t>
                      </a:r>
                      <a:endParaRPr sz="1000">
                        <a:solidFill>
                          <a:srgbClr val="A6A6A6"/>
                        </a:solidFill>
                      </a:endParaRPr>
                    </a:p>
                  </a:txBody>
                  <a:tcPr marT="0" marB="0" marR="73025" marL="73025"/>
                </a:tc>
              </a:tr>
              <a:tr h="12700">
                <a:tc gridSpan="2">
                  <a:txBody>
                    <a:bodyPr/>
                    <a:lstStyle/>
                    <a:p>
                      <a:pPr indent="0" lvl="0" marL="0" rtl="0" algn="r">
                        <a:spcBef>
                          <a:spcPts val="0"/>
                        </a:spcBef>
                        <a:spcAft>
                          <a:spcPts val="0"/>
                        </a:spcAft>
                        <a:buNone/>
                      </a:pPr>
                      <a:r>
                        <a:rPr b="1" lang="es" sz="1100"/>
                        <a:t>Includes:</a:t>
                      </a:r>
                      <a:endParaRPr b="1" sz="1100"/>
                    </a:p>
                  </a:txBody>
                  <a:tcPr marT="0" marB="0" marR="73025" marL="73025"/>
                </a:tc>
                <a:tc hMerge="1"/>
                <a:tc>
                  <a:txBody>
                    <a:bodyPr/>
                    <a:lstStyle/>
                    <a:p>
                      <a:pPr indent="0" lvl="0" marL="0" rtl="0" algn="l">
                        <a:spcBef>
                          <a:spcPts val="0"/>
                        </a:spcBef>
                        <a:spcAft>
                          <a:spcPts val="0"/>
                        </a:spcAft>
                        <a:buNone/>
                      </a:pPr>
                      <a:r>
                        <a:rPr b="1" lang="es" sz="1000">
                          <a:solidFill>
                            <a:srgbClr val="C0504D"/>
                          </a:solidFill>
                        </a:rPr>
                        <a:t>Ninguno</a:t>
                      </a:r>
                      <a:endParaRPr sz="1000"/>
                    </a:p>
                  </a:txBody>
                  <a:tcPr marT="0" marB="0" marR="73025" marL="73025"/>
                </a:tc>
              </a:tr>
              <a:tr h="12700">
                <a:tc gridSpan="2">
                  <a:txBody>
                    <a:bodyPr/>
                    <a:lstStyle/>
                    <a:p>
                      <a:pPr indent="0" lvl="0" marL="0" rtl="0" algn="r">
                        <a:spcBef>
                          <a:spcPts val="0"/>
                        </a:spcBef>
                        <a:spcAft>
                          <a:spcPts val="0"/>
                        </a:spcAft>
                        <a:buNone/>
                      </a:pPr>
                      <a:r>
                        <a:rPr b="1" lang="es" sz="1100"/>
                        <a:t>Frecuencia de Uso(mínima):</a:t>
                      </a:r>
                      <a:endParaRPr b="1" sz="1100"/>
                    </a:p>
                  </a:txBody>
                  <a:tcPr marT="0" marB="0" marR="73025" marL="73025"/>
                </a:tc>
                <a:tc hMerge="1"/>
                <a:tc>
                  <a:txBody>
                    <a:bodyPr/>
                    <a:lstStyle/>
                    <a:p>
                      <a:pPr indent="0" lvl="0" marL="0" rtl="0" algn="l">
                        <a:spcBef>
                          <a:spcPts val="0"/>
                        </a:spcBef>
                        <a:spcAft>
                          <a:spcPts val="0"/>
                        </a:spcAft>
                        <a:buNone/>
                      </a:pPr>
                      <a:r>
                        <a:rPr lang="es" sz="1000"/>
                        <a:t>10 veces al día,1 vez por aprendiz registrado </a:t>
                      </a:r>
                      <a:endParaRPr sz="1000"/>
                    </a:p>
                    <a:p>
                      <a:pPr indent="0" lvl="0" marL="0" rtl="0" algn="l">
                        <a:spcBef>
                          <a:spcPts val="0"/>
                        </a:spcBef>
                        <a:spcAft>
                          <a:spcPts val="0"/>
                        </a:spcAft>
                        <a:buNone/>
                      </a:pPr>
                      <a:r>
                        <a:t/>
                      </a:r>
                      <a:endParaRPr sz="1000"/>
                    </a:p>
                  </a:txBody>
                  <a:tcPr marT="0" marB="0" marR="73025" marL="73025"/>
                </a:tc>
              </a:tr>
              <a:tr h="12700">
                <a:tc gridSpan="2">
                  <a:txBody>
                    <a:bodyPr/>
                    <a:lstStyle/>
                    <a:p>
                      <a:pPr indent="0" lvl="0" marL="0" rtl="0" algn="r">
                        <a:spcBef>
                          <a:spcPts val="0"/>
                        </a:spcBef>
                        <a:spcAft>
                          <a:spcPts val="0"/>
                        </a:spcAft>
                        <a:buNone/>
                      </a:pPr>
                      <a:r>
                        <a:rPr b="1" lang="es" sz="1100"/>
                        <a:t>Notas y Observaciones:</a:t>
                      </a:r>
                      <a:endParaRPr b="1" sz="1100"/>
                    </a:p>
                  </a:txBody>
                  <a:tcPr marT="0" marB="0" marR="73025" marL="73025"/>
                </a:tc>
                <a:tc hMerge="1"/>
                <a:tc>
                  <a:txBody>
                    <a:bodyPr/>
                    <a:lstStyle/>
                    <a:p>
                      <a:pPr indent="0" lvl="0" marL="0" rtl="0" algn="l">
                        <a:spcBef>
                          <a:spcPts val="0"/>
                        </a:spcBef>
                        <a:spcAft>
                          <a:spcPts val="0"/>
                        </a:spcAft>
                        <a:buNone/>
                      </a:pPr>
                      <a:r>
                        <a:rPr lang="es" sz="1000"/>
                        <a:t>Tener en cuenta la información almacena (Correcta)</a:t>
                      </a:r>
                      <a:endParaRPr sz="1000"/>
                    </a:p>
                  </a:txBody>
                  <a:tcPr marT="0" marB="0" marR="73025" marL="730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graphicFrame>
        <p:nvGraphicFramePr>
          <p:cNvPr id="335" name="Google Shape;335;p47"/>
          <p:cNvGraphicFramePr/>
          <p:nvPr/>
        </p:nvGraphicFramePr>
        <p:xfrm>
          <a:off x="3177225" y="1866925"/>
          <a:ext cx="3000000" cy="3000000"/>
        </p:xfrm>
        <a:graphic>
          <a:graphicData uri="http://schemas.openxmlformats.org/drawingml/2006/table">
            <a:tbl>
              <a:tblPr bandRow="1" firstRow="1">
                <a:noFill/>
                <a:tableStyleId>{527409D7-E7CD-4BBC-8AAE-98BD5F65FD15}</a:tableStyleId>
              </a:tblPr>
              <a:tblGrid>
                <a:gridCol w="486400"/>
                <a:gridCol w="1892300"/>
                <a:gridCol w="2230125"/>
              </a:tblGrid>
              <a:tr h="155575">
                <a:tc>
                  <a:txBody>
                    <a:bodyPr/>
                    <a:lstStyle/>
                    <a:p>
                      <a:pPr indent="0" lvl="0" marL="0" rtl="0" algn="ctr">
                        <a:spcBef>
                          <a:spcPts val="0"/>
                        </a:spcBef>
                        <a:spcAft>
                          <a:spcPts val="0"/>
                        </a:spcAft>
                        <a:buNone/>
                      </a:pPr>
                      <a:r>
                        <a:rPr b="1" lang="es" sz="1000">
                          <a:solidFill>
                            <a:srgbClr val="FFFFFF"/>
                          </a:solidFill>
                        </a:rPr>
                        <a:t>Paso</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Actor: Aprendiz</a:t>
                      </a:r>
                      <a:endParaRPr b="1" sz="1000">
                        <a:solidFill>
                          <a:srgbClr val="FFFFFF"/>
                        </a:solidFill>
                      </a:endParaRPr>
                    </a:p>
                  </a:txBody>
                  <a:tcPr marT="0" marB="0" marR="73025" marL="73025"/>
                </a:tc>
                <a:tc>
                  <a:txBody>
                    <a:bodyPr/>
                    <a:lstStyle/>
                    <a:p>
                      <a:pPr indent="0" lvl="0" marL="0" rtl="0" algn="l">
                        <a:spcBef>
                          <a:spcPts val="0"/>
                        </a:spcBef>
                        <a:spcAft>
                          <a:spcPts val="0"/>
                        </a:spcAft>
                        <a:buNone/>
                      </a:pPr>
                      <a:r>
                        <a:rPr b="1" lang="es" sz="1000">
                          <a:solidFill>
                            <a:srgbClr val="FFFFFF"/>
                          </a:solidFill>
                        </a:rPr>
                        <a:t>Sistema</a:t>
                      </a:r>
                      <a:endParaRPr b="1" sz="1000">
                        <a:solidFill>
                          <a:srgbClr val="FFFFFF"/>
                        </a:solidFill>
                      </a:endParaRPr>
                    </a:p>
                  </a:txBody>
                  <a:tcPr marT="0" marB="0" marR="73025" marL="73025"/>
                </a:tc>
              </a:tr>
              <a:tr h="155575">
                <a:tc>
                  <a:txBody>
                    <a:bodyPr/>
                    <a:lstStyle/>
                    <a:p>
                      <a:pPr indent="0" lvl="0" marL="0" rtl="0" algn="l">
                        <a:spcBef>
                          <a:spcPts val="0"/>
                        </a:spcBef>
                        <a:spcAft>
                          <a:spcPts val="0"/>
                        </a:spcAft>
                        <a:buNone/>
                      </a:pPr>
                      <a:r>
                        <a:rPr b="1" lang="es" sz="1000"/>
                        <a:t>1.</a:t>
                      </a:r>
                      <a:endParaRPr b="1" sz="1000"/>
                    </a:p>
                  </a:txBody>
                  <a:tcPr marT="0" marB="0" marR="73025" marL="73025"/>
                </a:tc>
                <a:tc>
                  <a:txBody>
                    <a:bodyPr/>
                    <a:lstStyle/>
                    <a:p>
                      <a:pPr indent="0" lvl="0" marL="0" rtl="0" algn="l">
                        <a:spcBef>
                          <a:spcPts val="0"/>
                        </a:spcBef>
                        <a:spcAft>
                          <a:spcPts val="0"/>
                        </a:spcAft>
                        <a:buNone/>
                      </a:pPr>
                      <a:r>
                        <a:rPr b="1" lang="es" sz="1000"/>
                        <a:t>Realizar registro</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r>
              <a:tr h="164475">
                <a:tc>
                  <a:txBody>
                    <a:bodyPr/>
                    <a:lstStyle/>
                    <a:p>
                      <a:pPr indent="0" lvl="0" marL="0" rtl="0" algn="l">
                        <a:spcBef>
                          <a:spcPts val="0"/>
                        </a:spcBef>
                        <a:spcAft>
                          <a:spcPts val="0"/>
                        </a:spcAft>
                        <a:buNone/>
                      </a:pPr>
                      <a:r>
                        <a:rPr b="1" lang="es" sz="1000"/>
                        <a:t>2.</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Guardar,ordenar  informaciòn </a:t>
                      </a:r>
                      <a:endParaRPr b="1" sz="1000"/>
                    </a:p>
                  </a:txBody>
                  <a:tcPr marT="0" marB="0" marR="73025" marL="73025"/>
                </a:tc>
              </a:tr>
              <a:tr h="164475">
                <a:tc>
                  <a:txBody>
                    <a:bodyPr/>
                    <a:lstStyle/>
                    <a:p>
                      <a:pPr indent="0" lvl="0" marL="0" rtl="0" algn="l">
                        <a:spcBef>
                          <a:spcPts val="0"/>
                        </a:spcBef>
                        <a:spcAft>
                          <a:spcPts val="0"/>
                        </a:spcAft>
                        <a:buNone/>
                      </a:pPr>
                      <a:r>
                        <a:rPr b="1" lang="es" sz="1000"/>
                        <a:t>3.</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escaneo y autenticidad del chip y carnet</a:t>
                      </a:r>
                      <a:endParaRPr b="1" sz="1000"/>
                    </a:p>
                  </a:txBody>
                  <a:tcPr marT="0" marB="0" marR="73025" marL="73025"/>
                </a:tc>
              </a:tr>
              <a:tr h="170825">
                <a:tc>
                  <a:txBody>
                    <a:bodyPr/>
                    <a:lstStyle/>
                    <a:p>
                      <a:pPr indent="0" lvl="0" marL="0" rtl="0" algn="l">
                        <a:spcBef>
                          <a:spcPts val="0"/>
                        </a:spcBef>
                        <a:spcAft>
                          <a:spcPts val="0"/>
                        </a:spcAft>
                        <a:buNone/>
                      </a:pPr>
                      <a:r>
                        <a:rPr b="1" lang="es" sz="1000"/>
                        <a:t>4.</a:t>
                      </a:r>
                      <a:endParaRPr b="1" sz="1000"/>
                    </a:p>
                  </a:txBody>
                  <a:tcPr marT="0" marB="0" marR="73025" marL="73025"/>
                </a:tc>
                <a:tc>
                  <a:txBody>
                    <a:bodyPr/>
                    <a:lstStyle/>
                    <a:p>
                      <a:pPr indent="0" lvl="0" marL="0" rtl="0" algn="l">
                        <a:spcBef>
                          <a:spcPts val="0"/>
                        </a:spcBef>
                        <a:spcAft>
                          <a:spcPts val="0"/>
                        </a:spcAft>
                        <a:buNone/>
                      </a:pPr>
                      <a:r>
                        <a:t/>
                      </a:r>
                      <a:endParaRPr b="1" sz="1000"/>
                    </a:p>
                  </a:txBody>
                  <a:tcPr marT="0" marB="0" marR="73025" marL="73025"/>
                </a:tc>
                <a:tc>
                  <a:txBody>
                    <a:bodyPr/>
                    <a:lstStyle/>
                    <a:p>
                      <a:pPr indent="0" lvl="0" marL="0" rtl="0" algn="l">
                        <a:spcBef>
                          <a:spcPts val="0"/>
                        </a:spcBef>
                        <a:spcAft>
                          <a:spcPts val="0"/>
                        </a:spcAft>
                        <a:buNone/>
                      </a:pPr>
                      <a:r>
                        <a:rPr b="1" lang="es" sz="1000"/>
                        <a:t>Permitir ingreso</a:t>
                      </a:r>
                      <a:endParaRPr b="1" sz="1000"/>
                    </a:p>
                  </a:txBody>
                  <a:tcPr marT="0" marB="0" marR="73025" marL="73025"/>
                </a:tc>
              </a:tr>
            </a:tbl>
          </a:graphicData>
        </a:graphic>
      </p:graphicFrame>
      <p:graphicFrame>
        <p:nvGraphicFramePr>
          <p:cNvPr id="336" name="Google Shape;336;p47"/>
          <p:cNvGraphicFramePr/>
          <p:nvPr/>
        </p:nvGraphicFramePr>
        <p:xfrm>
          <a:off x="1508450" y="378800"/>
          <a:ext cx="3000000" cy="3000000"/>
        </p:xfrm>
        <a:graphic>
          <a:graphicData uri="http://schemas.openxmlformats.org/drawingml/2006/table">
            <a:tbl>
              <a:tblPr bandCol="1" bandRow="1">
                <a:noFill/>
                <a:tableStyleId>{97828DBA-743D-4CD9-ACF1-BD38DD005FD8}</a:tableStyleId>
              </a:tblPr>
              <a:tblGrid>
                <a:gridCol w="1329050"/>
                <a:gridCol w="339725"/>
                <a:gridCol w="4610725"/>
              </a:tblGrid>
              <a:tr h="12700">
                <a:tc>
                  <a:txBody>
                    <a:bodyPr/>
                    <a:lstStyle/>
                    <a:p>
                      <a:pPr indent="0" lvl="0" marL="0" rtl="0" algn="r">
                        <a:spcBef>
                          <a:spcPts val="0"/>
                        </a:spcBef>
                        <a:spcAft>
                          <a:spcPts val="0"/>
                        </a:spcAft>
                        <a:buNone/>
                      </a:pPr>
                      <a:r>
                        <a:rPr b="1" lang="es" sz="1000"/>
                        <a:t>ID Caso Uso:</a:t>
                      </a:r>
                      <a:endParaRPr b="1" sz="1000"/>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CU08</a:t>
                      </a:r>
                      <a:endParaRPr b="1" sz="1000">
                        <a:solidFill>
                          <a:srgbClr val="17365D"/>
                        </a:solidFill>
                      </a:endParaRPr>
                    </a:p>
                  </a:txBody>
                  <a:tcPr marT="0" marB="0" marR="73025" marL="73025">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2700">
                <a:tc>
                  <a:txBody>
                    <a:bodyPr/>
                    <a:lstStyle/>
                    <a:p>
                      <a:pPr indent="0" lvl="0" marL="0" rtl="0" algn="r">
                        <a:spcBef>
                          <a:spcPts val="0"/>
                        </a:spcBef>
                        <a:spcAft>
                          <a:spcPts val="0"/>
                        </a:spcAft>
                        <a:buNone/>
                      </a:pPr>
                      <a:r>
                        <a:rPr b="1" lang="es" sz="1000"/>
                        <a:t>Nombre Caso Uso:</a:t>
                      </a:r>
                      <a:endParaRPr b="1" sz="1000"/>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2">
                  <a:txBody>
                    <a:bodyPr/>
                    <a:lstStyle/>
                    <a:p>
                      <a:pPr indent="0" lvl="0" marL="0" rtl="0" algn="l">
                        <a:spcBef>
                          <a:spcPts val="0"/>
                        </a:spcBef>
                        <a:spcAft>
                          <a:spcPts val="0"/>
                        </a:spcAft>
                        <a:buNone/>
                      </a:pPr>
                      <a:r>
                        <a:rPr b="1" lang="es" sz="1000">
                          <a:solidFill>
                            <a:srgbClr val="17365D"/>
                          </a:solidFill>
                        </a:rPr>
                        <a:t>Ingreso al centro</a:t>
                      </a:r>
                      <a:endParaRPr b="1" sz="1000">
                        <a:solidFill>
                          <a:srgbClr val="17365D"/>
                        </a:solidFill>
                      </a:endParaRPr>
                    </a:p>
                  </a:txBody>
                  <a:tcPr marT="0" marB="0" marR="73025" marL="730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r>
              <a:tr h="12700">
                <a:tc gridSpan="2">
                  <a:txBody>
                    <a:bodyPr/>
                    <a:lstStyle/>
                    <a:p>
                      <a:pPr indent="0" lvl="0" marL="0" rtl="0" algn="r">
                        <a:spcBef>
                          <a:spcPts val="0"/>
                        </a:spcBef>
                        <a:spcAft>
                          <a:spcPts val="0"/>
                        </a:spcAft>
                        <a:buNone/>
                      </a:pPr>
                      <a:r>
                        <a:rPr b="1" lang="es" sz="1100"/>
                        <a:t>Actores:</a:t>
                      </a:r>
                      <a:endParaRPr b="1" sz="1100"/>
                    </a:p>
                  </a:txBody>
                  <a:tcPr marT="0" marB="0" marR="73025" marL="73025">
                    <a:lnT cap="flat" cmpd="sng" w="9525">
                      <a:solidFill>
                        <a:srgbClr val="000000"/>
                      </a:solidFill>
                      <a:prstDash val="solid"/>
                      <a:round/>
                      <a:headEnd len="sm" w="sm" type="none"/>
                      <a:tailEnd len="sm" w="sm" type="none"/>
                    </a:lnT>
                  </a:tcPr>
                </a:tc>
                <a:tc hMerge="1"/>
                <a:tc>
                  <a:txBody>
                    <a:bodyPr/>
                    <a:lstStyle/>
                    <a:p>
                      <a:pPr indent="0" lvl="0" marL="0" rtl="0" algn="l">
                        <a:spcBef>
                          <a:spcPts val="0"/>
                        </a:spcBef>
                        <a:spcAft>
                          <a:spcPts val="0"/>
                        </a:spcAft>
                        <a:buNone/>
                      </a:pPr>
                      <a:r>
                        <a:rPr lang="es" sz="1000"/>
                        <a:t>Administrador</a:t>
                      </a:r>
                      <a:endParaRPr sz="1000"/>
                    </a:p>
                  </a:txBody>
                  <a:tcPr marT="0" marB="0" marR="73025" marL="73025">
                    <a:lnT cap="flat" cmpd="sng" w="9525">
                      <a:solidFill>
                        <a:srgbClr val="000000"/>
                      </a:solidFill>
                      <a:prstDash val="solid"/>
                      <a:round/>
                      <a:headEnd len="sm" w="sm" type="none"/>
                      <a:tailEnd len="sm" w="sm" type="none"/>
                    </a:lnT>
                  </a:tcPr>
                </a:tc>
              </a:tr>
              <a:tr h="368925">
                <a:tc gridSpan="2">
                  <a:txBody>
                    <a:bodyPr/>
                    <a:lstStyle/>
                    <a:p>
                      <a:pPr indent="0" lvl="0" marL="0" rtl="0" algn="r">
                        <a:spcBef>
                          <a:spcPts val="0"/>
                        </a:spcBef>
                        <a:spcAft>
                          <a:spcPts val="0"/>
                        </a:spcAft>
                        <a:buNone/>
                      </a:pPr>
                      <a:r>
                        <a:rPr b="1" lang="es" sz="1100"/>
                        <a:t>Precondiciones:</a:t>
                      </a:r>
                      <a:endParaRPr b="1" sz="1100"/>
                    </a:p>
                  </a:txBody>
                  <a:tcPr marT="0" marB="0" marR="73025" marL="73025"/>
                </a:tc>
                <a:tc hMerge="1"/>
                <a:tc>
                  <a:txBody>
                    <a:bodyPr/>
                    <a:lstStyle/>
                    <a:p>
                      <a:pPr indent="0" lvl="0" marL="0" rtl="0" algn="l">
                        <a:spcBef>
                          <a:spcPts val="0"/>
                        </a:spcBef>
                        <a:spcAft>
                          <a:spcPts val="0"/>
                        </a:spcAft>
                        <a:buNone/>
                      </a:pPr>
                      <a:r>
                        <a:rPr b="1" lang="es" sz="1000"/>
                        <a:t>El administrador debió hacer un registro del aprendiz  en el sistema anteriormente y de manera correcta .</a:t>
                      </a:r>
                      <a:endParaRPr b="1" sz="1000"/>
                    </a:p>
                  </a:txBody>
                  <a:tcPr marT="0" marB="0" marR="73025" marL="73025"/>
                </a:tc>
              </a:tr>
              <a:tr h="355600">
                <a:tc gridSpan="2">
                  <a:txBody>
                    <a:bodyPr/>
                    <a:lstStyle/>
                    <a:p>
                      <a:pPr indent="0" lvl="0" marL="0" rtl="0" algn="r">
                        <a:spcBef>
                          <a:spcPts val="0"/>
                        </a:spcBef>
                        <a:spcAft>
                          <a:spcPts val="0"/>
                        </a:spcAft>
                        <a:buNone/>
                      </a:pPr>
                      <a:r>
                        <a:rPr b="1" lang="es" sz="1100"/>
                        <a:t>PosCondiciones:</a:t>
                      </a:r>
                      <a:endParaRPr b="1" sz="1100"/>
                    </a:p>
                  </a:txBody>
                  <a:tcPr marT="0" marB="0" marR="73025" marL="73025"/>
                </a:tc>
                <a:tc hMerge="1"/>
                <a:tc>
                  <a:txBody>
                    <a:bodyPr/>
                    <a:lstStyle/>
                    <a:p>
                      <a:pPr indent="0" lvl="0" marL="0" rtl="0" algn="l">
                        <a:spcBef>
                          <a:spcPts val="0"/>
                        </a:spcBef>
                        <a:spcAft>
                          <a:spcPts val="0"/>
                        </a:spcAft>
                        <a:buNone/>
                      </a:pPr>
                      <a:r>
                        <a:rPr b="1" lang="es" sz="1000"/>
                        <a:t>El sistema debe permitir el ingreso del aprendiz si realizo un proceso de registro,y escaneò con éxito .</a:t>
                      </a:r>
                      <a:endParaRPr sz="1000"/>
                    </a:p>
                    <a:p>
                      <a:pPr indent="0" lvl="0" marL="0" rtl="0" algn="l">
                        <a:spcBef>
                          <a:spcPts val="0"/>
                        </a:spcBef>
                        <a:spcAft>
                          <a:spcPts val="0"/>
                        </a:spcAft>
                        <a:buNone/>
                      </a:pPr>
                      <a:r>
                        <a:t/>
                      </a:r>
                      <a:endParaRPr sz="1000"/>
                    </a:p>
                  </a:txBody>
                  <a:tcPr marT="0" marB="0" marR="73025" marL="73025"/>
                </a:tc>
              </a:tr>
              <a:tr h="12700">
                <a:tc gridSpan="2">
                  <a:txBody>
                    <a:bodyPr/>
                    <a:lstStyle/>
                    <a:p>
                      <a:pPr indent="0" lvl="0" marL="0" rtl="0" algn="r">
                        <a:spcBef>
                          <a:spcPts val="0"/>
                        </a:spcBef>
                        <a:spcAft>
                          <a:spcPts val="0"/>
                        </a:spcAft>
                        <a:buNone/>
                      </a:pPr>
                      <a:r>
                        <a:rPr b="1" lang="es" sz="1100"/>
                        <a:t>Flujo Normal:</a:t>
                      </a:r>
                      <a:endParaRPr b="1" sz="1100"/>
                    </a:p>
                  </a:txBody>
                  <a:tcPr marT="0" marB="0" marR="73025" marL="73025"/>
                </a:tc>
                <a:tc hMerge="1"/>
                <a:tc>
                  <a:txBody>
                    <a:bodyPr/>
                    <a:lstStyle/>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p>
                      <a:pPr indent="0" lvl="0" marL="228600" rtl="0" algn="l">
                        <a:spcBef>
                          <a:spcPts val="0"/>
                        </a:spcBef>
                        <a:spcAft>
                          <a:spcPts val="0"/>
                        </a:spcAft>
                        <a:buNone/>
                      </a:pPr>
                      <a:r>
                        <a:t/>
                      </a:r>
                      <a:endParaRPr sz="1000">
                        <a:solidFill>
                          <a:srgbClr val="A6A6A6"/>
                        </a:solidFill>
                      </a:endParaRPr>
                    </a:p>
                  </a:txBody>
                  <a:tcPr marT="0" marB="0" marR="73025" marL="73025"/>
                </a:tc>
              </a:tr>
              <a:tr h="12700">
                <a:tc gridSpan="2">
                  <a:txBody>
                    <a:bodyPr/>
                    <a:lstStyle/>
                    <a:p>
                      <a:pPr indent="0" lvl="0" marL="0" rtl="0" algn="r">
                        <a:spcBef>
                          <a:spcPts val="0"/>
                        </a:spcBef>
                        <a:spcAft>
                          <a:spcPts val="0"/>
                        </a:spcAft>
                        <a:buNone/>
                      </a:pPr>
                      <a:r>
                        <a:rPr b="1" lang="es" sz="1100"/>
                        <a:t>Flujos Alternativos:</a:t>
                      </a:r>
                      <a:endParaRPr b="1" sz="1100"/>
                    </a:p>
                    <a:p>
                      <a:pPr indent="0" lvl="0" marL="0" rtl="0" algn="r">
                        <a:spcBef>
                          <a:spcPts val="0"/>
                        </a:spcBef>
                        <a:spcAft>
                          <a:spcPts val="0"/>
                        </a:spcAft>
                        <a:buNone/>
                      </a:pPr>
                      <a:r>
                        <a:t/>
                      </a:r>
                      <a:endParaRPr b="1" sz="1000">
                        <a:solidFill>
                          <a:srgbClr val="BFBFBF"/>
                        </a:solidFill>
                      </a:endParaRPr>
                    </a:p>
                  </a:txBody>
                  <a:tcPr marT="0" marB="0" marR="73025" marL="73025"/>
                </a:tc>
                <a:tc hMerge="1"/>
                <a:tc>
                  <a:txBody>
                    <a:bodyPr/>
                    <a:lstStyle/>
                    <a:p>
                      <a:pPr indent="0" lvl="0" marL="0" rtl="0" algn="l">
                        <a:spcBef>
                          <a:spcPts val="0"/>
                        </a:spcBef>
                        <a:spcAft>
                          <a:spcPts val="0"/>
                        </a:spcAft>
                        <a:buNone/>
                      </a:pPr>
                      <a:r>
                        <a:rPr b="1" lang="es" sz="1000"/>
                        <a:t>2a. En el paso 2 del Flujo Normal,si no generó información verídica </a:t>
                      </a:r>
                      <a:endParaRPr b="1" sz="1000"/>
                    </a:p>
                    <a:p>
                      <a:pPr indent="0" lvl="0" marL="0" rtl="0" algn="l">
                        <a:spcBef>
                          <a:spcPts val="0"/>
                        </a:spcBef>
                        <a:spcAft>
                          <a:spcPts val="0"/>
                        </a:spcAft>
                        <a:buNone/>
                      </a:pPr>
                      <a:r>
                        <a:rPr b="1" lang="es" sz="1000"/>
                        <a:t>2 No se permite el ingreso  </a:t>
                      </a:r>
                      <a:endParaRPr sz="1000"/>
                    </a:p>
                    <a:p>
                      <a:pPr indent="0" lvl="0" marL="228600" rtl="0" algn="l">
                        <a:spcBef>
                          <a:spcPts val="0"/>
                        </a:spcBef>
                        <a:spcAft>
                          <a:spcPts val="0"/>
                        </a:spcAft>
                        <a:buNone/>
                      </a:pPr>
                      <a:r>
                        <a:rPr lang="es" sz="1000">
                          <a:solidFill>
                            <a:srgbClr val="A6A6A6"/>
                          </a:solidFill>
                        </a:rPr>
                        <a:t> </a:t>
                      </a:r>
                      <a:endParaRPr sz="1000">
                        <a:solidFill>
                          <a:srgbClr val="A6A6A6"/>
                        </a:solidFill>
                      </a:endParaRPr>
                    </a:p>
                  </a:txBody>
                  <a:tcPr marT="0" marB="0" marR="73025" marL="73025"/>
                </a:tc>
              </a:tr>
              <a:tr h="12700">
                <a:tc gridSpan="2">
                  <a:txBody>
                    <a:bodyPr/>
                    <a:lstStyle/>
                    <a:p>
                      <a:pPr indent="0" lvl="0" marL="0" rtl="0" algn="r">
                        <a:spcBef>
                          <a:spcPts val="0"/>
                        </a:spcBef>
                        <a:spcAft>
                          <a:spcPts val="0"/>
                        </a:spcAft>
                        <a:buNone/>
                      </a:pPr>
                      <a:r>
                        <a:rPr b="1" lang="es" sz="1100"/>
                        <a:t>Excepciones:</a:t>
                      </a:r>
                      <a:endParaRPr b="1" sz="1100"/>
                    </a:p>
                  </a:txBody>
                  <a:tcPr marT="0" marB="0" marR="73025" marL="73025"/>
                </a:tc>
                <a:tc hMerge="1"/>
                <a:tc>
                  <a:txBody>
                    <a:bodyPr/>
                    <a:lstStyle/>
                    <a:p>
                      <a:pPr indent="0" lvl="0" marL="0" rtl="0" algn="l">
                        <a:spcBef>
                          <a:spcPts val="0"/>
                        </a:spcBef>
                        <a:spcAft>
                          <a:spcPts val="0"/>
                        </a:spcAft>
                        <a:buNone/>
                      </a:pPr>
                      <a:r>
                        <a:rPr b="1" lang="es" sz="1000"/>
                        <a:t>No aplica.</a:t>
                      </a:r>
                      <a:endParaRPr sz="1000">
                        <a:solidFill>
                          <a:srgbClr val="A6A6A6"/>
                        </a:solidFill>
                      </a:endParaRPr>
                    </a:p>
                  </a:txBody>
                  <a:tcPr marT="0" marB="0" marR="73025" marL="73025"/>
                </a:tc>
              </a:tr>
              <a:tr h="12700">
                <a:tc gridSpan="2">
                  <a:txBody>
                    <a:bodyPr/>
                    <a:lstStyle/>
                    <a:p>
                      <a:pPr indent="0" lvl="0" marL="0" rtl="0" algn="r">
                        <a:spcBef>
                          <a:spcPts val="0"/>
                        </a:spcBef>
                        <a:spcAft>
                          <a:spcPts val="0"/>
                        </a:spcAft>
                        <a:buNone/>
                      </a:pPr>
                      <a:r>
                        <a:rPr b="1" lang="es" sz="1100"/>
                        <a:t>Includes:</a:t>
                      </a:r>
                      <a:endParaRPr b="1" sz="1100"/>
                    </a:p>
                  </a:txBody>
                  <a:tcPr marT="0" marB="0" marR="73025" marL="73025"/>
                </a:tc>
                <a:tc hMerge="1"/>
                <a:tc>
                  <a:txBody>
                    <a:bodyPr/>
                    <a:lstStyle/>
                    <a:p>
                      <a:pPr indent="0" lvl="0" marL="0" rtl="0" algn="l">
                        <a:spcBef>
                          <a:spcPts val="0"/>
                        </a:spcBef>
                        <a:spcAft>
                          <a:spcPts val="0"/>
                        </a:spcAft>
                        <a:buNone/>
                      </a:pPr>
                      <a:r>
                        <a:rPr b="1" lang="es" sz="1000">
                          <a:solidFill>
                            <a:srgbClr val="C0504D"/>
                          </a:solidFill>
                        </a:rPr>
                        <a:t>Ninguno</a:t>
                      </a:r>
                      <a:endParaRPr b="1" sz="1000">
                        <a:solidFill>
                          <a:srgbClr val="C0504D"/>
                        </a:solidFill>
                      </a:endParaRPr>
                    </a:p>
                    <a:p>
                      <a:pPr indent="0" lvl="0" marL="0" rtl="0" algn="l">
                        <a:spcBef>
                          <a:spcPts val="0"/>
                        </a:spcBef>
                        <a:spcAft>
                          <a:spcPts val="0"/>
                        </a:spcAft>
                        <a:buNone/>
                      </a:pPr>
                      <a:r>
                        <a:t/>
                      </a:r>
                      <a:endParaRPr sz="1000"/>
                    </a:p>
                  </a:txBody>
                  <a:tcPr marT="0" marB="0" marR="73025" marL="73025"/>
                </a:tc>
              </a:tr>
              <a:tr h="12700">
                <a:tc gridSpan="2">
                  <a:txBody>
                    <a:bodyPr/>
                    <a:lstStyle/>
                    <a:p>
                      <a:pPr indent="0" lvl="0" marL="0" rtl="0" algn="r">
                        <a:spcBef>
                          <a:spcPts val="0"/>
                        </a:spcBef>
                        <a:spcAft>
                          <a:spcPts val="0"/>
                        </a:spcAft>
                        <a:buNone/>
                      </a:pPr>
                      <a:r>
                        <a:rPr b="1" lang="es" sz="1100"/>
                        <a:t>Frecuencia de Uso(mínima):</a:t>
                      </a:r>
                      <a:endParaRPr b="1" sz="1100"/>
                    </a:p>
                  </a:txBody>
                  <a:tcPr marT="0" marB="0" marR="73025" marL="73025"/>
                </a:tc>
                <a:tc hMerge="1"/>
                <a:tc>
                  <a:txBody>
                    <a:bodyPr/>
                    <a:lstStyle/>
                    <a:p>
                      <a:pPr indent="0" lvl="0" marL="0" rtl="0" algn="l">
                        <a:spcBef>
                          <a:spcPts val="0"/>
                        </a:spcBef>
                        <a:spcAft>
                          <a:spcPts val="0"/>
                        </a:spcAft>
                        <a:buNone/>
                      </a:pPr>
                      <a:r>
                        <a:rPr lang="es" sz="1000"/>
                        <a:t>10 veces al día,1 vez por aprendiz registrado </a:t>
                      </a:r>
                      <a:endParaRPr sz="1000"/>
                    </a:p>
                    <a:p>
                      <a:pPr indent="0" lvl="0" marL="0" rtl="0" algn="l">
                        <a:spcBef>
                          <a:spcPts val="0"/>
                        </a:spcBef>
                        <a:spcAft>
                          <a:spcPts val="0"/>
                        </a:spcAft>
                        <a:buNone/>
                      </a:pPr>
                      <a:r>
                        <a:t/>
                      </a:r>
                      <a:endParaRPr sz="1000"/>
                    </a:p>
                  </a:txBody>
                  <a:tcPr marT="0" marB="0" marR="73025" marL="73025"/>
                </a:tc>
              </a:tr>
              <a:tr h="12700">
                <a:tc gridSpan="2">
                  <a:txBody>
                    <a:bodyPr/>
                    <a:lstStyle/>
                    <a:p>
                      <a:pPr indent="0" lvl="0" marL="0" rtl="0" algn="r">
                        <a:spcBef>
                          <a:spcPts val="0"/>
                        </a:spcBef>
                        <a:spcAft>
                          <a:spcPts val="0"/>
                        </a:spcAft>
                        <a:buNone/>
                      </a:pPr>
                      <a:r>
                        <a:rPr b="1" lang="es" sz="1100"/>
                        <a:t>Notas y Observaciones:</a:t>
                      </a:r>
                      <a:endParaRPr b="1" sz="1100"/>
                    </a:p>
                  </a:txBody>
                  <a:tcPr marT="0" marB="0" marR="73025" marL="73025"/>
                </a:tc>
                <a:tc hMerge="1"/>
                <a:tc>
                  <a:txBody>
                    <a:bodyPr/>
                    <a:lstStyle/>
                    <a:p>
                      <a:pPr indent="0" lvl="0" marL="0" rtl="0" algn="l">
                        <a:spcBef>
                          <a:spcPts val="0"/>
                        </a:spcBef>
                        <a:spcAft>
                          <a:spcPts val="0"/>
                        </a:spcAft>
                        <a:buNone/>
                      </a:pPr>
                      <a:r>
                        <a:rPr lang="es" sz="1000"/>
                        <a:t>No aplica </a:t>
                      </a:r>
                      <a:endParaRPr sz="1000"/>
                    </a:p>
                  </a:txBody>
                  <a:tcPr marT="0" marB="0" marR="73025" marL="730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8"/>
          <p:cNvSpPr txBox="1"/>
          <p:nvPr>
            <p:ph type="title"/>
          </p:nvPr>
        </p:nvSpPr>
        <p:spPr>
          <a:xfrm>
            <a:off x="819150" y="3367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800">
                <a:latin typeface="Arial"/>
                <a:ea typeface="Arial"/>
                <a:cs typeface="Arial"/>
                <a:sym typeface="Arial"/>
              </a:rPr>
              <a:t>Modelo Entidad </a:t>
            </a:r>
            <a:r>
              <a:rPr b="1" lang="es" sz="2800">
                <a:latin typeface="Arial"/>
                <a:ea typeface="Arial"/>
                <a:cs typeface="Arial"/>
                <a:sym typeface="Arial"/>
              </a:rPr>
              <a:t>Relación Crow’s foot</a:t>
            </a:r>
            <a:endParaRPr b="1" sz="2800">
              <a:latin typeface="Arial"/>
              <a:ea typeface="Arial"/>
              <a:cs typeface="Arial"/>
              <a:sym typeface="Arial"/>
            </a:endParaRPr>
          </a:p>
        </p:txBody>
      </p:sp>
      <p:pic>
        <p:nvPicPr>
          <p:cNvPr id="342" name="Google Shape;342;p48"/>
          <p:cNvPicPr preferRelativeResize="0"/>
          <p:nvPr/>
        </p:nvPicPr>
        <p:blipFill>
          <a:blip r:embed="rId3">
            <a:alphaModFix/>
          </a:blip>
          <a:stretch>
            <a:fillRect/>
          </a:stretch>
        </p:blipFill>
        <p:spPr>
          <a:xfrm>
            <a:off x="1482213" y="955225"/>
            <a:ext cx="6179575" cy="3559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9"/>
          <p:cNvSpPr txBox="1"/>
          <p:nvPr>
            <p:ph type="title"/>
          </p:nvPr>
        </p:nvSpPr>
        <p:spPr>
          <a:xfrm>
            <a:off x="326525" y="86100"/>
            <a:ext cx="24288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800"/>
              <a:t>Cr</a:t>
            </a:r>
            <a:r>
              <a:rPr b="1" lang="es" sz="1800"/>
              <a:t>onograma</a:t>
            </a:r>
            <a:endParaRPr b="1" sz="1800"/>
          </a:p>
        </p:txBody>
      </p:sp>
      <p:pic>
        <p:nvPicPr>
          <p:cNvPr id="348" name="Google Shape;348;p49"/>
          <p:cNvPicPr preferRelativeResize="0"/>
          <p:nvPr/>
        </p:nvPicPr>
        <p:blipFill>
          <a:blip r:embed="rId3">
            <a:alphaModFix/>
          </a:blip>
          <a:stretch>
            <a:fillRect/>
          </a:stretch>
        </p:blipFill>
        <p:spPr>
          <a:xfrm>
            <a:off x="280226" y="478250"/>
            <a:ext cx="8536426" cy="4408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731025" y="125450"/>
            <a:ext cx="4164600" cy="4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Diccionario de datos</a:t>
            </a:r>
            <a:endParaRPr b="1"/>
          </a:p>
        </p:txBody>
      </p:sp>
      <p:graphicFrame>
        <p:nvGraphicFramePr>
          <p:cNvPr id="354" name="Google Shape;354;p50"/>
          <p:cNvGraphicFramePr/>
          <p:nvPr/>
        </p:nvGraphicFramePr>
        <p:xfrm>
          <a:off x="1624013" y="946863"/>
          <a:ext cx="3000000" cy="3000000"/>
        </p:xfrm>
        <a:graphic>
          <a:graphicData uri="http://schemas.openxmlformats.org/drawingml/2006/table">
            <a:tbl>
              <a:tblPr>
                <a:noFill/>
                <a:tableStyleId>{D7BB74CA-3E9A-4951-84CD-5D4F0C522E3D}</a:tableStyleId>
              </a:tblPr>
              <a:tblGrid>
                <a:gridCol w="990600"/>
                <a:gridCol w="781050"/>
                <a:gridCol w="485775"/>
                <a:gridCol w="466725"/>
                <a:gridCol w="466725"/>
                <a:gridCol w="704850"/>
                <a:gridCol w="1314450"/>
                <a:gridCol w="685800"/>
              </a:tblGrid>
              <a:tr h="12700">
                <a:tc>
                  <a:txBody>
                    <a:bodyPr/>
                    <a:lstStyle/>
                    <a:p>
                      <a:pPr indent="0" lvl="0" marL="0" rtl="0" algn="l">
                        <a:spcBef>
                          <a:spcPts val="0"/>
                        </a:spcBef>
                        <a:spcAft>
                          <a:spcPts val="0"/>
                        </a:spcAft>
                        <a:buNone/>
                      </a:pPr>
                      <a:r>
                        <a:rPr b="1" lang="es" sz="800"/>
                        <a:t>Nombre de columna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Tipo de dato</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Llave primaria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NotNull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Banderas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Valor predeterminado</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Commentarios</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s" sz="700">
                          <a:latin typeface="Tahoma"/>
                          <a:ea typeface="Tahoma"/>
                          <a:cs typeface="Tahoma"/>
                          <a:sym typeface="Tahoma"/>
                        </a:rPr>
                        <a:t>Autoincrementando </a:t>
                      </a:r>
                      <a:endParaRPr sz="700">
                        <a:latin typeface="Tahoma"/>
                        <a:ea typeface="Tahoma"/>
                        <a:cs typeface="Tahoma"/>
                        <a:sym typeface="Tahoma"/>
                      </a:endParaRPr>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12700">
                <a:tc>
                  <a:txBody>
                    <a:bodyPr/>
                    <a:lstStyle/>
                    <a:p>
                      <a:pPr indent="0" lvl="0" marL="0" rtl="0" algn="l">
                        <a:spcBef>
                          <a:spcPts val="0"/>
                        </a:spcBef>
                        <a:spcAft>
                          <a:spcPts val="0"/>
                        </a:spcAft>
                        <a:buNone/>
                      </a:pPr>
                      <a:r>
                        <a:rPr b="1" lang="es" sz="800" u="sng"/>
                        <a:t>Cod_reg</a:t>
                      </a:r>
                      <a:endParaRPr b="1" sz="800" u="sng"/>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u="sng"/>
                        <a:t>ENTERO</a:t>
                      </a:r>
                      <a:endParaRPr b="1" sz="800" u="sng"/>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u="sng"/>
                        <a:t>PK</a:t>
                      </a:r>
                      <a:endParaRPr b="1" sz="800" u="sng"/>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NN</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En este espacio se tendrá un código de referencia de cada persona para que no se hallen problemas con el sistema ,es un campo requerido.</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s" sz="700">
                          <a:latin typeface="Tahoma"/>
                          <a:ea typeface="Tahoma"/>
                          <a:cs typeface="Tahoma"/>
                          <a:sym typeface="Tahoma"/>
                        </a:rPr>
                        <a:t> </a:t>
                      </a:r>
                      <a:endParaRPr sz="700">
                        <a:latin typeface="Tahoma"/>
                        <a:ea typeface="Tahoma"/>
                        <a:cs typeface="Tahoma"/>
                        <a:sym typeface="Tahoma"/>
                      </a:endParaRPr>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12700">
                <a:tc>
                  <a:txBody>
                    <a:bodyPr/>
                    <a:lstStyle/>
                    <a:p>
                      <a:pPr indent="0" lvl="0" marL="0" rtl="0" algn="l">
                        <a:spcBef>
                          <a:spcPts val="0"/>
                        </a:spcBef>
                        <a:spcAft>
                          <a:spcPts val="0"/>
                        </a:spcAft>
                        <a:buNone/>
                      </a:pPr>
                      <a:r>
                        <a:rPr b="1" lang="es" sz="800"/>
                        <a:t>Personas_Cod_per</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rPr b="1" lang="es" sz="800"/>
                        <a:t>ENTERO</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rPr b="1" lang="es" sz="800"/>
                        <a:t>NN</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rPr b="1" lang="es" sz="800"/>
                        <a:t> Este campo tiene relación entre las tablas registro y personas_Cod_per </a:t>
                      </a:r>
                      <a:endParaRPr b="1" sz="7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rPr lang="es" sz="700">
                          <a:latin typeface="Tahoma"/>
                          <a:ea typeface="Tahoma"/>
                          <a:cs typeface="Tahoma"/>
                          <a:sym typeface="Tahoma"/>
                        </a:rPr>
                        <a:t> </a:t>
                      </a:r>
                      <a:endParaRPr sz="700">
                        <a:latin typeface="Tahoma"/>
                        <a:ea typeface="Tahoma"/>
                        <a:cs typeface="Tahoma"/>
                        <a:sym typeface="Tahoma"/>
                      </a:endParaRPr>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r>
              <a:tr h="12700">
                <a:tc>
                  <a:txBody>
                    <a:bodyPr/>
                    <a:lstStyle/>
                    <a:p>
                      <a:pPr indent="0" lvl="0" marL="0" rtl="0" algn="l">
                        <a:spcBef>
                          <a:spcPts val="0"/>
                        </a:spcBef>
                        <a:spcAft>
                          <a:spcPts val="0"/>
                        </a:spcAft>
                        <a:buNone/>
                      </a:pPr>
                      <a:r>
                        <a:rPr b="1" lang="es" sz="800"/>
                        <a:t>FechI_reg</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DATETIME</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NN</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Este campo esta diseñado para llenarlo con la fecha y hora de ingreso.</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s" sz="700">
                          <a:latin typeface="Tahoma"/>
                          <a:ea typeface="Tahoma"/>
                          <a:cs typeface="Tahoma"/>
                          <a:sym typeface="Tahoma"/>
                        </a:rPr>
                        <a:t> </a:t>
                      </a:r>
                      <a:endParaRPr sz="700">
                        <a:latin typeface="Tahoma"/>
                        <a:ea typeface="Tahoma"/>
                        <a:cs typeface="Tahoma"/>
                        <a:sym typeface="Tahoma"/>
                      </a:endParaRPr>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12700">
                <a:tc>
                  <a:txBody>
                    <a:bodyPr/>
                    <a:lstStyle/>
                    <a:p>
                      <a:pPr indent="0" lvl="0" marL="0" rtl="0" algn="l">
                        <a:spcBef>
                          <a:spcPts val="0"/>
                        </a:spcBef>
                        <a:spcAft>
                          <a:spcPts val="0"/>
                        </a:spcAft>
                        <a:buNone/>
                      </a:pPr>
                      <a:r>
                        <a:rPr b="1" lang="es" sz="800"/>
                        <a:t>Salo_reg</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INT</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NN</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En ese campo se debe ingresar el salón al que pertenece la persona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s" sz="700">
                          <a:latin typeface="Tahoma"/>
                          <a:ea typeface="Tahoma"/>
                          <a:cs typeface="Tahoma"/>
                          <a:sym typeface="Tahoma"/>
                        </a:rPr>
                        <a:t> </a:t>
                      </a:r>
                      <a:endParaRPr sz="700">
                        <a:latin typeface="Tahoma"/>
                        <a:ea typeface="Tahoma"/>
                        <a:cs typeface="Tahoma"/>
                        <a:sym typeface="Tahoma"/>
                      </a:endParaRPr>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12700">
                <a:tc>
                  <a:txBody>
                    <a:bodyPr/>
                    <a:lstStyle/>
                    <a:p>
                      <a:pPr indent="0" lvl="0" marL="0" rtl="0" algn="l">
                        <a:spcBef>
                          <a:spcPts val="0"/>
                        </a:spcBef>
                        <a:spcAft>
                          <a:spcPts val="0"/>
                        </a:spcAft>
                        <a:buNone/>
                      </a:pPr>
                      <a:r>
                        <a:rPr b="1" lang="es" sz="800"/>
                        <a:t>Piso_reg</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ENTERO</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NN</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b="1" lang="es" sz="800"/>
                        <a:t>El espacio está diseñado para ingresar el piso al  que debe dirigirse el que se está registrando. </a:t>
                      </a:r>
                      <a:endParaRPr b="1" sz="800"/>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rPr lang="es" sz="700">
                          <a:latin typeface="Tahoma"/>
                          <a:ea typeface="Tahoma"/>
                          <a:cs typeface="Tahoma"/>
                          <a:sym typeface="Tahoma"/>
                        </a:rPr>
                        <a:t> </a:t>
                      </a:r>
                      <a:endParaRPr sz="700">
                        <a:latin typeface="Tahoma"/>
                        <a:ea typeface="Tahoma"/>
                        <a:cs typeface="Tahoma"/>
                        <a:sym typeface="Tahoma"/>
                      </a:endParaRPr>
                    </a:p>
                  </a:txBody>
                  <a:tcPr marT="19050"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bl>
          </a:graphicData>
        </a:graphic>
      </p:graphicFrame>
      <p:sp>
        <p:nvSpPr>
          <p:cNvPr id="355" name="Google Shape;355;p50"/>
          <p:cNvSpPr txBox="1"/>
          <p:nvPr/>
        </p:nvSpPr>
        <p:spPr>
          <a:xfrm>
            <a:off x="1624025" y="610538"/>
            <a:ext cx="2128500" cy="2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t>Personas</a:t>
            </a:r>
            <a:endParaRPr b="1" sz="1600"/>
          </a:p>
        </p:txBody>
      </p:sp>
      <p:sp>
        <p:nvSpPr>
          <p:cNvPr id="356" name="Google Shape;356;p50"/>
          <p:cNvSpPr txBox="1"/>
          <p:nvPr/>
        </p:nvSpPr>
        <p:spPr>
          <a:xfrm>
            <a:off x="584400" y="4200400"/>
            <a:ext cx="8559600" cy="5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t>Evidencia completa del diccionario: </a:t>
            </a:r>
            <a:endParaRPr sz="1200"/>
          </a:p>
          <a:p>
            <a:pPr indent="0" lvl="0" marL="0" rtl="0" algn="l">
              <a:spcBef>
                <a:spcPts val="0"/>
              </a:spcBef>
              <a:spcAft>
                <a:spcPts val="0"/>
              </a:spcAft>
              <a:buNone/>
            </a:pPr>
            <a:r>
              <a:rPr lang="es" sz="1200" u="sng">
                <a:solidFill>
                  <a:schemeClr val="hlink"/>
                </a:solidFill>
                <a:hlinkClick r:id="rId3"/>
              </a:rPr>
              <a:t>https://docs.google.com/document/d/1pG6yK53tR7wZC7kXWZbpfzX4hiNoysElXQW0RicwexY/edit?usp=sharing</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 </a:t>
            </a:r>
            <a:endParaRPr/>
          </a:p>
        </p:txBody>
      </p:sp>
      <p:sp>
        <p:nvSpPr>
          <p:cNvPr id="362" name="Google Shape;362;p51"/>
          <p:cNvSpPr txBox="1"/>
          <p:nvPr/>
        </p:nvSpPr>
        <p:spPr>
          <a:xfrm>
            <a:off x="615375" y="231800"/>
            <a:ext cx="211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000">
                <a:solidFill>
                  <a:schemeClr val="lt1"/>
                </a:solidFill>
                <a:latin typeface="Nunito"/>
                <a:ea typeface="Nunito"/>
                <a:cs typeface="Nunito"/>
                <a:sym typeface="Nunito"/>
              </a:rPr>
              <a:t>Recursos</a:t>
            </a:r>
            <a:endParaRPr b="1" sz="3000">
              <a:solidFill>
                <a:schemeClr val="lt1"/>
              </a:solidFill>
              <a:latin typeface="Nunito"/>
              <a:ea typeface="Nunito"/>
              <a:cs typeface="Nunito"/>
              <a:sym typeface="Nunito"/>
            </a:endParaRPr>
          </a:p>
        </p:txBody>
      </p:sp>
      <p:pic>
        <p:nvPicPr>
          <p:cNvPr id="363" name="Google Shape;363;p51"/>
          <p:cNvPicPr preferRelativeResize="0"/>
          <p:nvPr/>
        </p:nvPicPr>
        <p:blipFill>
          <a:blip r:embed="rId3">
            <a:alphaModFix/>
          </a:blip>
          <a:stretch>
            <a:fillRect/>
          </a:stretch>
        </p:blipFill>
        <p:spPr>
          <a:xfrm>
            <a:off x="538775" y="727219"/>
            <a:ext cx="7786076" cy="41955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8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Objetivos Específicos</a:t>
            </a:r>
            <a:r>
              <a:rPr lang="es"/>
              <a:t> </a:t>
            </a:r>
            <a:endParaRPr/>
          </a:p>
        </p:txBody>
      </p:sp>
      <p:sp>
        <p:nvSpPr>
          <p:cNvPr id="147" name="Google Shape;147;p16"/>
          <p:cNvSpPr txBox="1"/>
          <p:nvPr>
            <p:ph idx="1" type="body"/>
          </p:nvPr>
        </p:nvSpPr>
        <p:spPr>
          <a:xfrm>
            <a:off x="748850" y="1602550"/>
            <a:ext cx="7505700" cy="2561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700">
                <a:latin typeface="Arial"/>
                <a:ea typeface="Arial"/>
                <a:cs typeface="Arial"/>
                <a:sym typeface="Arial"/>
              </a:rPr>
              <a:t>1.</a:t>
            </a:r>
            <a:r>
              <a:rPr lang="es" sz="1700">
                <a:latin typeface="Arial"/>
                <a:ea typeface="Arial"/>
                <a:cs typeface="Arial"/>
                <a:sym typeface="Arial"/>
              </a:rPr>
              <a:t> Desarrollar un sistema de información que permita evaluar el acceso de los aprendices de las fichas </a:t>
            </a:r>
            <a:r>
              <a:rPr lang="es" sz="1700">
                <a:latin typeface="Arial"/>
                <a:ea typeface="Arial"/>
                <a:cs typeface="Arial"/>
                <a:sym typeface="Arial"/>
              </a:rPr>
              <a:t>tecnológicas(ADSI)</a:t>
            </a:r>
            <a:r>
              <a:rPr lang="es" sz="1700">
                <a:latin typeface="Arial"/>
                <a:ea typeface="Arial"/>
                <a:cs typeface="Arial"/>
                <a:sym typeface="Arial"/>
              </a:rPr>
              <a:t> del (CEET)por medio de un escáner de chip.</a:t>
            </a:r>
            <a:endParaRPr sz="1700">
              <a:latin typeface="Arial"/>
              <a:ea typeface="Arial"/>
              <a:cs typeface="Arial"/>
              <a:sym typeface="Arial"/>
            </a:endParaRPr>
          </a:p>
          <a:p>
            <a:pPr indent="0" lvl="0" marL="0" rtl="0" algn="just">
              <a:spcBef>
                <a:spcPts val="1600"/>
              </a:spcBef>
              <a:spcAft>
                <a:spcPts val="0"/>
              </a:spcAft>
              <a:buNone/>
            </a:pPr>
            <a:r>
              <a:rPr b="1" lang="es" sz="1700">
                <a:latin typeface="Arial"/>
                <a:ea typeface="Arial"/>
                <a:cs typeface="Arial"/>
                <a:sym typeface="Arial"/>
              </a:rPr>
              <a:t>2.</a:t>
            </a:r>
            <a:r>
              <a:rPr lang="es" sz="1700">
                <a:latin typeface="Arial"/>
                <a:ea typeface="Arial"/>
                <a:cs typeface="Arial"/>
                <a:sym typeface="Arial"/>
              </a:rPr>
              <a:t>Agilizar  el proceso de acceso de los aprendices con un lector de escáner de chip.   </a:t>
            </a:r>
            <a:endParaRPr sz="1700">
              <a:latin typeface="Arial"/>
              <a:ea typeface="Arial"/>
              <a:cs typeface="Arial"/>
              <a:sym typeface="Arial"/>
            </a:endParaRPr>
          </a:p>
          <a:p>
            <a:pPr indent="0" lvl="0" marL="0" rtl="0" algn="just">
              <a:spcBef>
                <a:spcPts val="1600"/>
              </a:spcBef>
              <a:spcAft>
                <a:spcPts val="1600"/>
              </a:spcAft>
              <a:buNone/>
            </a:pPr>
            <a:r>
              <a:rPr b="1" lang="es" sz="1700">
                <a:latin typeface="Arial"/>
                <a:ea typeface="Arial"/>
                <a:cs typeface="Arial"/>
                <a:sym typeface="Arial"/>
              </a:rPr>
              <a:t>3.</a:t>
            </a:r>
            <a:r>
              <a:rPr lang="es" sz="1700">
                <a:latin typeface="Arial"/>
                <a:ea typeface="Arial"/>
                <a:cs typeface="Arial"/>
                <a:sym typeface="Arial"/>
              </a:rPr>
              <a:t>Realizar continuas pruebas antes de ponerlo en total funcionamiento para comprobar  la calidad y capacidad del software. </a:t>
            </a:r>
            <a:endParaRPr sz="170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2"/>
          <p:cNvSpPr txBox="1"/>
          <p:nvPr>
            <p:ph type="title"/>
          </p:nvPr>
        </p:nvSpPr>
        <p:spPr>
          <a:xfrm>
            <a:off x="819150" y="302950"/>
            <a:ext cx="2775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Presupuesto</a:t>
            </a:r>
            <a:endParaRPr b="1"/>
          </a:p>
          <a:p>
            <a:pPr indent="0" lvl="0" marL="0" rtl="0" algn="l">
              <a:spcBef>
                <a:spcPts val="0"/>
              </a:spcBef>
              <a:spcAft>
                <a:spcPts val="0"/>
              </a:spcAft>
              <a:buNone/>
            </a:pPr>
            <a:r>
              <a:t/>
            </a:r>
            <a:endParaRPr b="1"/>
          </a:p>
        </p:txBody>
      </p:sp>
      <p:pic>
        <p:nvPicPr>
          <p:cNvPr id="369" name="Google Shape;369;p52"/>
          <p:cNvPicPr preferRelativeResize="0"/>
          <p:nvPr/>
        </p:nvPicPr>
        <p:blipFill>
          <a:blip r:embed="rId3">
            <a:alphaModFix/>
          </a:blip>
          <a:stretch>
            <a:fillRect/>
          </a:stretch>
        </p:blipFill>
        <p:spPr>
          <a:xfrm>
            <a:off x="1156388" y="910750"/>
            <a:ext cx="6831218" cy="39279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3"/>
          <p:cNvSpPr txBox="1"/>
          <p:nvPr>
            <p:ph type="title"/>
          </p:nvPr>
        </p:nvSpPr>
        <p:spPr>
          <a:xfrm>
            <a:off x="771300" y="307325"/>
            <a:ext cx="75057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Presupuesto</a:t>
            </a:r>
            <a:r>
              <a:rPr lang="es"/>
              <a:t> </a:t>
            </a:r>
            <a:endParaRPr/>
          </a:p>
        </p:txBody>
      </p:sp>
      <p:pic>
        <p:nvPicPr>
          <p:cNvPr id="375" name="Google Shape;375;p53"/>
          <p:cNvPicPr preferRelativeResize="0"/>
          <p:nvPr/>
        </p:nvPicPr>
        <p:blipFill>
          <a:blip r:embed="rId3">
            <a:alphaModFix/>
          </a:blip>
          <a:stretch>
            <a:fillRect/>
          </a:stretch>
        </p:blipFill>
        <p:spPr>
          <a:xfrm>
            <a:off x="1457325" y="1057275"/>
            <a:ext cx="6229350" cy="3028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4"/>
          <p:cNvSpPr txBox="1"/>
          <p:nvPr/>
        </p:nvSpPr>
        <p:spPr>
          <a:xfrm>
            <a:off x="200975" y="228925"/>
            <a:ext cx="87318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chemeClr val="lt1"/>
                </a:solidFill>
                <a:latin typeface="Nunito"/>
                <a:ea typeface="Nunito"/>
                <a:cs typeface="Nunito"/>
                <a:sym typeface="Nunito"/>
              </a:rPr>
              <a:t>Diagrama </a:t>
            </a:r>
            <a:r>
              <a:rPr b="1" lang="es" sz="3000">
                <a:solidFill>
                  <a:schemeClr val="lt1"/>
                </a:solidFill>
                <a:latin typeface="Nunito"/>
                <a:ea typeface="Nunito"/>
                <a:cs typeface="Nunito"/>
                <a:sym typeface="Nunito"/>
              </a:rPr>
              <a:t>distribución</a:t>
            </a:r>
            <a:r>
              <a:rPr b="1" lang="es" sz="3000">
                <a:solidFill>
                  <a:schemeClr val="lt1"/>
                </a:solidFill>
                <a:latin typeface="Nunito"/>
                <a:ea typeface="Nunito"/>
                <a:cs typeface="Nunito"/>
                <a:sym typeface="Nunito"/>
              </a:rPr>
              <a:t> de uso servidor Windows</a:t>
            </a:r>
            <a:endParaRPr b="1" sz="3000">
              <a:solidFill>
                <a:schemeClr val="lt1"/>
              </a:solidFill>
              <a:latin typeface="Nunito"/>
              <a:ea typeface="Nunito"/>
              <a:cs typeface="Nunito"/>
              <a:sym typeface="Nunito"/>
            </a:endParaRPr>
          </a:p>
        </p:txBody>
      </p:sp>
      <p:pic>
        <p:nvPicPr>
          <p:cNvPr id="381" name="Google Shape;381;p54"/>
          <p:cNvPicPr preferRelativeResize="0"/>
          <p:nvPr/>
        </p:nvPicPr>
        <p:blipFill>
          <a:blip r:embed="rId3">
            <a:alphaModFix/>
          </a:blip>
          <a:stretch>
            <a:fillRect/>
          </a:stretch>
        </p:blipFill>
        <p:spPr>
          <a:xfrm>
            <a:off x="1798200" y="755625"/>
            <a:ext cx="5431999" cy="41335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5"/>
          <p:cNvSpPr txBox="1"/>
          <p:nvPr>
            <p:ph type="title"/>
          </p:nvPr>
        </p:nvSpPr>
        <p:spPr>
          <a:xfrm>
            <a:off x="749750" y="267250"/>
            <a:ext cx="38850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Diagrama de clases</a:t>
            </a:r>
            <a:r>
              <a:rPr b="1" lang="es">
                <a:latin typeface="Arial"/>
                <a:ea typeface="Arial"/>
                <a:cs typeface="Arial"/>
                <a:sym typeface="Arial"/>
              </a:rPr>
              <a:t> </a:t>
            </a:r>
            <a:endParaRPr b="1">
              <a:latin typeface="Arial"/>
              <a:ea typeface="Arial"/>
              <a:cs typeface="Arial"/>
              <a:sym typeface="Arial"/>
            </a:endParaRPr>
          </a:p>
        </p:txBody>
      </p:sp>
      <p:pic>
        <p:nvPicPr>
          <p:cNvPr id="387" name="Google Shape;387;p55"/>
          <p:cNvPicPr preferRelativeResize="0"/>
          <p:nvPr/>
        </p:nvPicPr>
        <p:blipFill>
          <a:blip r:embed="rId3">
            <a:alphaModFix/>
          </a:blip>
          <a:stretch>
            <a:fillRect/>
          </a:stretch>
        </p:blipFill>
        <p:spPr>
          <a:xfrm>
            <a:off x="311350" y="915675"/>
            <a:ext cx="8521299" cy="3616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6"/>
          <p:cNvSpPr txBox="1"/>
          <p:nvPr>
            <p:ph type="title"/>
          </p:nvPr>
        </p:nvSpPr>
        <p:spPr>
          <a:xfrm>
            <a:off x="233325" y="273600"/>
            <a:ext cx="25071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Mockups</a:t>
            </a:r>
            <a:endParaRPr b="1" sz="4000"/>
          </a:p>
        </p:txBody>
      </p:sp>
      <p:pic>
        <p:nvPicPr>
          <p:cNvPr id="393" name="Google Shape;393;p56"/>
          <p:cNvPicPr preferRelativeResize="0"/>
          <p:nvPr/>
        </p:nvPicPr>
        <p:blipFill>
          <a:blip r:embed="rId3">
            <a:alphaModFix/>
          </a:blip>
          <a:stretch>
            <a:fillRect/>
          </a:stretch>
        </p:blipFill>
        <p:spPr>
          <a:xfrm>
            <a:off x="2496450" y="273600"/>
            <a:ext cx="5595425" cy="4606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7"/>
          <p:cNvSpPr txBox="1"/>
          <p:nvPr>
            <p:ph type="title"/>
          </p:nvPr>
        </p:nvSpPr>
        <p:spPr>
          <a:xfrm>
            <a:off x="233325" y="273600"/>
            <a:ext cx="25071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Mockups</a:t>
            </a:r>
            <a:endParaRPr b="1" sz="4000"/>
          </a:p>
        </p:txBody>
      </p:sp>
      <p:pic>
        <p:nvPicPr>
          <p:cNvPr id="399" name="Google Shape;399;p57"/>
          <p:cNvPicPr preferRelativeResize="0"/>
          <p:nvPr/>
        </p:nvPicPr>
        <p:blipFill>
          <a:blip r:embed="rId3">
            <a:alphaModFix/>
          </a:blip>
          <a:stretch>
            <a:fillRect/>
          </a:stretch>
        </p:blipFill>
        <p:spPr>
          <a:xfrm>
            <a:off x="3127700" y="237625"/>
            <a:ext cx="5146876" cy="4586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8"/>
          <p:cNvSpPr txBox="1"/>
          <p:nvPr>
            <p:ph type="title"/>
          </p:nvPr>
        </p:nvSpPr>
        <p:spPr>
          <a:xfrm>
            <a:off x="670800" y="537150"/>
            <a:ext cx="7802400" cy="646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900"/>
              <a:t>Normalización</a:t>
            </a:r>
            <a:r>
              <a:rPr b="1" lang="es" sz="2900"/>
              <a:t> del modelo entidad </a:t>
            </a:r>
            <a:r>
              <a:rPr b="1" lang="es" sz="2900"/>
              <a:t>relación</a:t>
            </a:r>
            <a:r>
              <a:rPr lang="es"/>
              <a:t> </a:t>
            </a:r>
            <a:endParaRPr/>
          </a:p>
        </p:txBody>
      </p:sp>
      <p:graphicFrame>
        <p:nvGraphicFramePr>
          <p:cNvPr id="405" name="Google Shape;405;p58"/>
          <p:cNvGraphicFramePr/>
          <p:nvPr/>
        </p:nvGraphicFramePr>
        <p:xfrm>
          <a:off x="1471050" y="1491750"/>
          <a:ext cx="3000000" cy="3000000"/>
        </p:xfrm>
        <a:graphic>
          <a:graphicData uri="http://schemas.openxmlformats.org/drawingml/2006/table">
            <a:tbl>
              <a:tblPr>
                <a:noFill/>
                <a:tableStyleId>{922FBCF6-2843-46DF-A2C7-3F5F9AA054DE}</a:tableStyleId>
              </a:tblPr>
              <a:tblGrid>
                <a:gridCol w="914400"/>
                <a:gridCol w="971550"/>
                <a:gridCol w="952500"/>
                <a:gridCol w="857250"/>
                <a:gridCol w="895350"/>
                <a:gridCol w="971550"/>
              </a:tblGrid>
              <a:tr h="200025">
                <a:tc gridSpan="6" rowSpan="3">
                  <a:txBody>
                    <a:bodyPr/>
                    <a:lstStyle/>
                    <a:p>
                      <a:pPr indent="0" lvl="0" marL="0" rtl="0" algn="l">
                        <a:lnSpc>
                          <a:spcPct val="115000"/>
                        </a:lnSpc>
                        <a:spcBef>
                          <a:spcPts val="0"/>
                        </a:spcBef>
                        <a:spcAft>
                          <a:spcPts val="0"/>
                        </a:spcAft>
                        <a:buNone/>
                      </a:pPr>
                      <a:r>
                        <a:rPr b="1" lang="es" sz="1100"/>
                        <a:t>Tabla :</a:t>
                      </a:r>
                      <a:r>
                        <a:rPr lang="es" sz="1100"/>
                        <a:t> Personas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lang="es" sz="1100"/>
                        <a:t>Llave Primaria </a:t>
                      </a:r>
                      <a:r>
                        <a:rPr lang="es" sz="1100"/>
                        <a:t>: Codigo personas </a:t>
                      </a:r>
                      <a:endParaRPr sz="11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rowSpan="3" hMerge="1"/>
                <a:tc rowSpan="3" hMerge="1"/>
                <a:tc rowSpan="3" hMerge="1"/>
                <a:tc rowSpan="3" hMerge="1"/>
                <a:tc rowSpan="3" hMerge="1"/>
              </a:tr>
              <a:tr h="200025">
                <a:tc gridSpan="6" vMerge="1"/>
                <a:tc hMerge="1" vMerge="1"/>
                <a:tc hMerge="1" vMerge="1"/>
                <a:tc hMerge="1" vMerge="1"/>
                <a:tc hMerge="1" vMerge="1"/>
                <a:tc hMerge="1" vMerge="1"/>
              </a:tr>
              <a:tr h="200025">
                <a:tc gridSpan="6" vMerge="1"/>
                <a:tc hMerge="1" vMerge="1"/>
                <a:tc hMerge="1" vMerge="1"/>
                <a:tc hMerge="1" vMerge="1"/>
                <a:tc hMerge="1" vMerge="1"/>
                <a:tc hMerge="1" vMerge="1"/>
              </a:tr>
              <a:tr h="200025">
                <a:tc gridSpan="2">
                  <a:txBody>
                    <a:bodyPr/>
                    <a:lstStyle/>
                    <a:p>
                      <a:pPr indent="0" lvl="0" marL="0" rtl="0" algn="l">
                        <a:lnSpc>
                          <a:spcPct val="115000"/>
                        </a:lnSpc>
                        <a:spcBef>
                          <a:spcPts val="0"/>
                        </a:spcBef>
                        <a:spcAft>
                          <a:spcPts val="0"/>
                        </a:spcAft>
                        <a:buNone/>
                      </a:pPr>
                      <a:r>
                        <a:rPr b="1" lang="es" sz="1000"/>
                        <a:t>Primera Forma Normal</a:t>
                      </a:r>
                      <a:endParaRPr b="1"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hMerge="1"/>
                <a:tc gridSpan="2">
                  <a:txBody>
                    <a:bodyPr/>
                    <a:lstStyle/>
                    <a:p>
                      <a:pPr indent="0" lvl="0" marL="0" rtl="0" algn="l">
                        <a:lnSpc>
                          <a:spcPct val="115000"/>
                        </a:lnSpc>
                        <a:spcBef>
                          <a:spcPts val="0"/>
                        </a:spcBef>
                        <a:spcAft>
                          <a:spcPts val="0"/>
                        </a:spcAft>
                        <a:buNone/>
                      </a:pPr>
                      <a:r>
                        <a:rPr b="1" lang="es" sz="1000"/>
                        <a:t>Segunda Forma Normal </a:t>
                      </a:r>
                      <a:endParaRPr b="1"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hMerge="1"/>
                <a:tc gridSpan="2">
                  <a:txBody>
                    <a:bodyPr/>
                    <a:lstStyle/>
                    <a:p>
                      <a:pPr indent="0" lvl="0" marL="0" rtl="0" algn="l">
                        <a:lnSpc>
                          <a:spcPct val="115000"/>
                        </a:lnSpc>
                        <a:spcBef>
                          <a:spcPts val="0"/>
                        </a:spcBef>
                        <a:spcAft>
                          <a:spcPts val="0"/>
                        </a:spcAft>
                        <a:buNone/>
                      </a:pPr>
                      <a:r>
                        <a:rPr b="1" lang="es" sz="1000"/>
                        <a:t>Tercera Forma Normal </a:t>
                      </a:r>
                      <a:endParaRPr b="1"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hMerge="1"/>
              </a:tr>
              <a:tr h="200025">
                <a:tc>
                  <a:txBody>
                    <a:bodyPr/>
                    <a:lstStyle/>
                    <a:p>
                      <a:pPr indent="0" lvl="0" marL="0" rtl="0" algn="ctr">
                        <a:lnSpc>
                          <a:spcPct val="115000"/>
                        </a:lnSpc>
                        <a:spcBef>
                          <a:spcPts val="0"/>
                        </a:spcBef>
                        <a:spcAft>
                          <a:spcPts val="0"/>
                        </a:spcAft>
                        <a:buNone/>
                      </a:pPr>
                      <a:r>
                        <a:rPr lang="es" sz="1000"/>
                        <a:t>SI</a:t>
                      </a:r>
                      <a:endParaRPr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s" sz="1000"/>
                        <a:t>NO</a:t>
                      </a:r>
                      <a:endParaRPr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lang="es" sz="1000"/>
                        <a:t>SI</a:t>
                      </a:r>
                      <a:endParaRPr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s" sz="1000"/>
                        <a:t>NO</a:t>
                      </a:r>
                      <a:endParaRPr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lang="es" sz="1000"/>
                        <a:t>SI</a:t>
                      </a:r>
                      <a:endParaRPr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s" sz="1000"/>
                        <a:t>NO</a:t>
                      </a:r>
                      <a:endParaRPr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r>
              <a:tr h="200025">
                <a:tc>
                  <a:txBody>
                    <a:bodyPr/>
                    <a:lstStyle/>
                    <a:p>
                      <a:pPr indent="0" lvl="0" marL="0" rtl="0" algn="ctr">
                        <a:lnSpc>
                          <a:spcPct val="115000"/>
                        </a:lnSpc>
                        <a:spcBef>
                          <a:spcPts val="0"/>
                        </a:spcBef>
                        <a:spcAft>
                          <a:spcPts val="0"/>
                        </a:spcAft>
                        <a:buNone/>
                      </a:pPr>
                      <a:r>
                        <a:rPr b="1" lang="es" sz="1000">
                          <a:solidFill>
                            <a:srgbClr val="FFFFFF"/>
                          </a:solidFill>
                        </a:rPr>
                        <a:t>X</a:t>
                      </a:r>
                      <a:endParaRPr b="1" sz="1000">
                        <a:solidFill>
                          <a:srgbClr val="FFFFFF"/>
                        </a:solidFill>
                      </a:endParaRPr>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a:txBody>
                    <a:bodyPr/>
                    <a:lstStyle/>
                    <a:p>
                      <a:pPr indent="0" lvl="0" marL="0" rtl="0" algn="l">
                        <a:lnSpc>
                          <a:spcPct val="115000"/>
                        </a:lnSpc>
                        <a:spcBef>
                          <a:spcPts val="0"/>
                        </a:spcBef>
                        <a:spcAft>
                          <a:spcPts val="0"/>
                        </a:spcAft>
                        <a:buNone/>
                      </a:pPr>
                      <a:r>
                        <a:t/>
                      </a:r>
                      <a:endParaRPr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rPr b="1" lang="es" sz="1000">
                          <a:solidFill>
                            <a:srgbClr val="FFFFFF"/>
                          </a:solidFill>
                        </a:rPr>
                        <a:t>X</a:t>
                      </a:r>
                      <a:endParaRPr sz="1000">
                        <a:solidFill>
                          <a:srgbClr val="FFFFFF"/>
                        </a:solidFill>
                      </a:endParaRPr>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a:txBody>
                    <a:bodyPr/>
                    <a:lstStyle/>
                    <a:p>
                      <a:pPr indent="0" lvl="0" marL="0" rtl="0" algn="l">
                        <a:lnSpc>
                          <a:spcPct val="115000"/>
                        </a:lnSpc>
                        <a:spcBef>
                          <a:spcPts val="0"/>
                        </a:spcBef>
                        <a:spcAft>
                          <a:spcPts val="0"/>
                        </a:spcAft>
                        <a:buNone/>
                      </a:pPr>
                      <a:r>
                        <a:t/>
                      </a:r>
                      <a:endParaRPr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a:txBody>
                    <a:bodyPr/>
                    <a:lstStyle/>
                    <a:p>
                      <a:pPr indent="0" lvl="0" marL="0" rtl="0" algn="ctr">
                        <a:lnSpc>
                          <a:spcPct val="115000"/>
                        </a:lnSpc>
                        <a:spcBef>
                          <a:spcPts val="0"/>
                        </a:spcBef>
                        <a:spcAft>
                          <a:spcPts val="0"/>
                        </a:spcAft>
                        <a:buNone/>
                      </a:pPr>
                      <a:r>
                        <a:t/>
                      </a:r>
                      <a:endParaRPr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c>
                  <a:txBody>
                    <a:bodyPr/>
                    <a:lstStyle/>
                    <a:p>
                      <a:pPr indent="0" lvl="0" marL="0" rtl="0" algn="l">
                        <a:lnSpc>
                          <a:spcPct val="115000"/>
                        </a:lnSpc>
                        <a:spcBef>
                          <a:spcPts val="0"/>
                        </a:spcBef>
                        <a:spcAft>
                          <a:spcPts val="0"/>
                        </a:spcAft>
                        <a:buNone/>
                      </a:pPr>
                      <a:r>
                        <a:t/>
                      </a:r>
                      <a:endParaRPr sz="1000"/>
                    </a:p>
                  </a:txBody>
                  <a:tcPr marT="25400" marB="25400" marR="25400" marL="25400" anchor="b">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FFFF"/>
                    </a:solidFill>
                  </a:tcPr>
                </a:tc>
              </a:tr>
            </a:tbl>
          </a:graphicData>
        </a:graphic>
      </p:graphicFrame>
      <p:sp>
        <p:nvSpPr>
          <p:cNvPr id="406" name="Google Shape;406;p58"/>
          <p:cNvSpPr txBox="1"/>
          <p:nvPr/>
        </p:nvSpPr>
        <p:spPr>
          <a:xfrm>
            <a:off x="1278150" y="3088775"/>
            <a:ext cx="6587700" cy="7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Enlace de informe de </a:t>
            </a:r>
            <a:r>
              <a:rPr lang="es">
                <a:latin typeface="Calibri"/>
                <a:ea typeface="Calibri"/>
                <a:cs typeface="Calibri"/>
                <a:sym typeface="Calibri"/>
              </a:rPr>
              <a:t>normalización</a:t>
            </a:r>
            <a:r>
              <a:rPr lang="es">
                <a:latin typeface="Calibri"/>
                <a:ea typeface="Calibri"/>
                <a:cs typeface="Calibri"/>
                <a:sym typeface="Calibri"/>
              </a:rPr>
              <a:t> completa:</a:t>
            </a:r>
            <a:endParaRPr>
              <a:latin typeface="Calibri"/>
              <a:ea typeface="Calibri"/>
              <a:cs typeface="Calibri"/>
              <a:sym typeface="Calibri"/>
            </a:endParaRPr>
          </a:p>
          <a:p>
            <a:pPr indent="0" lvl="0" marL="0" rtl="0" algn="l">
              <a:spcBef>
                <a:spcPts val="0"/>
              </a:spcBef>
              <a:spcAft>
                <a:spcPts val="0"/>
              </a:spcAft>
              <a:buNone/>
            </a:pPr>
            <a:r>
              <a:rPr lang="es" u="sng">
                <a:solidFill>
                  <a:schemeClr val="hlink"/>
                </a:solidFill>
                <a:latin typeface="Calibri"/>
                <a:ea typeface="Calibri"/>
                <a:cs typeface="Calibri"/>
                <a:sym typeface="Calibri"/>
                <a:hlinkClick r:id="rId3"/>
              </a:rPr>
              <a:t>https://docs.google.com/document/d/1OzzZTEnmdG8NzKjz_qF2avdukaWAvmEQHpMMFfsLAXg/edit?usp=sharing</a:t>
            </a:r>
            <a:endParaRPr>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9"/>
          <p:cNvSpPr txBox="1"/>
          <p:nvPr>
            <p:ph type="title"/>
          </p:nvPr>
        </p:nvSpPr>
        <p:spPr>
          <a:xfrm>
            <a:off x="683575" y="314125"/>
            <a:ext cx="33072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Base de datos </a:t>
            </a:r>
            <a:endParaRPr b="1"/>
          </a:p>
        </p:txBody>
      </p:sp>
      <p:pic>
        <p:nvPicPr>
          <p:cNvPr id="412" name="Google Shape;412;p59"/>
          <p:cNvPicPr preferRelativeResize="0"/>
          <p:nvPr/>
        </p:nvPicPr>
        <p:blipFill>
          <a:blip r:embed="rId3">
            <a:alphaModFix/>
          </a:blip>
          <a:stretch>
            <a:fillRect/>
          </a:stretch>
        </p:blipFill>
        <p:spPr>
          <a:xfrm>
            <a:off x="1396975" y="875725"/>
            <a:ext cx="6350048" cy="3570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0"/>
          <p:cNvSpPr txBox="1"/>
          <p:nvPr>
            <p:ph type="title"/>
          </p:nvPr>
        </p:nvSpPr>
        <p:spPr>
          <a:xfrm>
            <a:off x="546475" y="201025"/>
            <a:ext cx="38037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Inserción</a:t>
            </a:r>
            <a:r>
              <a:rPr b="1" lang="es"/>
              <a:t> de datos</a:t>
            </a:r>
            <a:r>
              <a:rPr b="1" lang="es">
                <a:latin typeface="Arial"/>
                <a:ea typeface="Arial"/>
                <a:cs typeface="Arial"/>
                <a:sym typeface="Arial"/>
              </a:rPr>
              <a:t> </a:t>
            </a:r>
            <a:endParaRPr b="1">
              <a:latin typeface="Arial"/>
              <a:ea typeface="Arial"/>
              <a:cs typeface="Arial"/>
              <a:sym typeface="Arial"/>
            </a:endParaRPr>
          </a:p>
        </p:txBody>
      </p:sp>
      <p:pic>
        <p:nvPicPr>
          <p:cNvPr id="418" name="Google Shape;418;p60"/>
          <p:cNvPicPr preferRelativeResize="0"/>
          <p:nvPr/>
        </p:nvPicPr>
        <p:blipFill>
          <a:blip r:embed="rId3">
            <a:alphaModFix/>
          </a:blip>
          <a:stretch>
            <a:fillRect/>
          </a:stretch>
        </p:blipFill>
        <p:spPr>
          <a:xfrm>
            <a:off x="344825" y="1320425"/>
            <a:ext cx="8390499" cy="2806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1"/>
          <p:cNvSpPr txBox="1"/>
          <p:nvPr>
            <p:ph type="title"/>
          </p:nvPr>
        </p:nvSpPr>
        <p:spPr>
          <a:xfrm>
            <a:off x="590550" y="2904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1er </a:t>
            </a:r>
            <a:r>
              <a:rPr b="1" lang="es"/>
              <a:t>Control de versiones: Google Drive  </a:t>
            </a:r>
            <a:endParaRPr b="1"/>
          </a:p>
        </p:txBody>
      </p:sp>
      <p:pic>
        <p:nvPicPr>
          <p:cNvPr id="424" name="Google Shape;424;p61"/>
          <p:cNvPicPr preferRelativeResize="0"/>
          <p:nvPr/>
        </p:nvPicPr>
        <p:blipFill rotWithShape="1">
          <a:blip r:embed="rId3">
            <a:alphaModFix/>
          </a:blip>
          <a:srcRect b="0" l="0" r="12747" t="0"/>
          <a:stretch/>
        </p:blipFill>
        <p:spPr>
          <a:xfrm>
            <a:off x="5405000" y="989200"/>
            <a:ext cx="2481929" cy="3697803"/>
          </a:xfrm>
          <a:prstGeom prst="rect">
            <a:avLst/>
          </a:prstGeom>
          <a:noFill/>
          <a:ln>
            <a:noFill/>
          </a:ln>
        </p:spPr>
      </p:pic>
      <p:pic>
        <p:nvPicPr>
          <p:cNvPr id="425" name="Google Shape;425;p61"/>
          <p:cNvPicPr preferRelativeResize="0"/>
          <p:nvPr/>
        </p:nvPicPr>
        <p:blipFill rotWithShape="1">
          <a:blip r:embed="rId4">
            <a:alphaModFix/>
          </a:blip>
          <a:srcRect b="0" l="15619" r="7510" t="0"/>
          <a:stretch/>
        </p:blipFill>
        <p:spPr>
          <a:xfrm>
            <a:off x="1175875" y="989200"/>
            <a:ext cx="2481929" cy="358387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7"/>
          <p:cNvSpPr txBox="1"/>
          <p:nvPr>
            <p:ph type="title"/>
          </p:nvPr>
        </p:nvSpPr>
        <p:spPr>
          <a:xfrm>
            <a:off x="819150" y="641275"/>
            <a:ext cx="7505700" cy="7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Planteamiento del problema</a:t>
            </a:r>
            <a:endParaRPr b="1"/>
          </a:p>
        </p:txBody>
      </p:sp>
      <p:sp>
        <p:nvSpPr>
          <p:cNvPr id="153" name="Google Shape;153;p17"/>
          <p:cNvSpPr txBox="1"/>
          <p:nvPr>
            <p:ph idx="1" type="body"/>
          </p:nvPr>
        </p:nvSpPr>
        <p:spPr>
          <a:xfrm>
            <a:off x="819150" y="1240525"/>
            <a:ext cx="7505700" cy="33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latin typeface="Arial"/>
                <a:ea typeface="Arial"/>
                <a:cs typeface="Arial"/>
                <a:sym typeface="Arial"/>
              </a:rPr>
              <a:t>Queremos realizar el sistema de información ya que encontramos una demora de acceso por parte de los aprendices al (CEET),afectando la llegada a sus respectivas aulas de clase,y aún más cuando ellos deben portar el carnet para permitir su ingreso, con el cual también se efectuará al momento de poner en funcionamiento el sistema.Lo que queremos es hacer una prueba con la elaboración de nuestro sistema de lector de chip por medio de  un escáner, que será administrado por los aprendices que lo elaboramos,este será puesto a prueba con las fichas </a:t>
            </a:r>
            <a:r>
              <a:rPr lang="es" sz="1700">
                <a:latin typeface="Arial"/>
                <a:ea typeface="Arial"/>
                <a:cs typeface="Arial"/>
                <a:sym typeface="Arial"/>
              </a:rPr>
              <a:t>tecnológicas (ADSI)</a:t>
            </a:r>
            <a:r>
              <a:rPr lang="es" sz="1700">
                <a:latin typeface="Arial"/>
                <a:ea typeface="Arial"/>
                <a:cs typeface="Arial"/>
                <a:sym typeface="Arial"/>
              </a:rPr>
              <a:t> del(CEET).Si esto da un buen resultado queremos ampliarlo a las otras fichas y </a:t>
            </a:r>
            <a:r>
              <a:rPr lang="es" sz="1700">
                <a:latin typeface="Arial"/>
                <a:ea typeface="Arial"/>
                <a:cs typeface="Arial"/>
                <a:sym typeface="Arial"/>
              </a:rPr>
              <a:t>la</a:t>
            </a:r>
            <a:r>
              <a:rPr lang="es" sz="1700">
                <a:latin typeface="Arial"/>
                <a:ea typeface="Arial"/>
                <a:cs typeface="Arial"/>
                <a:sym typeface="Arial"/>
              </a:rPr>
              <a:t> parte administrativa.</a:t>
            </a:r>
            <a:endParaRPr sz="1700">
              <a:latin typeface="Arial"/>
              <a:ea typeface="Arial"/>
              <a:cs typeface="Arial"/>
              <a:sym typeface="Arial"/>
            </a:endParaRPr>
          </a:p>
          <a:p>
            <a:pPr indent="0" lvl="0" marL="457200" rtl="0" algn="l">
              <a:spcBef>
                <a:spcPts val="1600"/>
              </a:spcBef>
              <a:spcAft>
                <a:spcPts val="1600"/>
              </a:spcAft>
              <a:buNone/>
            </a:pPr>
            <a:r>
              <a:rPr lang="es"/>
              <a: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2"/>
          <p:cNvSpPr txBox="1"/>
          <p:nvPr>
            <p:ph type="title"/>
          </p:nvPr>
        </p:nvSpPr>
        <p:spPr>
          <a:xfrm>
            <a:off x="305475" y="172050"/>
            <a:ext cx="3368400" cy="7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Versionamiento</a:t>
            </a:r>
            <a:endParaRPr b="1"/>
          </a:p>
        </p:txBody>
      </p:sp>
      <p:pic>
        <p:nvPicPr>
          <p:cNvPr id="431" name="Google Shape;431;p62"/>
          <p:cNvPicPr preferRelativeResize="0"/>
          <p:nvPr/>
        </p:nvPicPr>
        <p:blipFill>
          <a:blip r:embed="rId3">
            <a:alphaModFix/>
          </a:blip>
          <a:stretch>
            <a:fillRect/>
          </a:stretch>
        </p:blipFill>
        <p:spPr>
          <a:xfrm>
            <a:off x="305475" y="957550"/>
            <a:ext cx="8409184" cy="36202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3"/>
          <p:cNvSpPr txBox="1"/>
          <p:nvPr>
            <p:ph type="title"/>
          </p:nvPr>
        </p:nvSpPr>
        <p:spPr>
          <a:xfrm>
            <a:off x="983175" y="209445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4700">
                <a:latin typeface="Arial"/>
                <a:ea typeface="Arial"/>
                <a:cs typeface="Arial"/>
                <a:sym typeface="Arial"/>
              </a:rPr>
              <a:t>¡</a:t>
            </a:r>
            <a:r>
              <a:rPr b="1" lang="es" sz="4700">
                <a:latin typeface="Arial"/>
                <a:ea typeface="Arial"/>
                <a:cs typeface="Arial"/>
                <a:sym typeface="Arial"/>
              </a:rPr>
              <a:t>Gracias! </a:t>
            </a:r>
            <a:endParaRPr b="1" sz="47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8"/>
          <p:cNvSpPr txBox="1"/>
          <p:nvPr>
            <p:ph type="title"/>
          </p:nvPr>
        </p:nvSpPr>
        <p:spPr>
          <a:xfrm>
            <a:off x="819150" y="6139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Alcances y Delimitaciones</a:t>
            </a:r>
            <a:r>
              <a:rPr lang="es"/>
              <a:t>  </a:t>
            </a:r>
            <a:endParaRPr/>
          </a:p>
        </p:txBody>
      </p:sp>
      <p:sp>
        <p:nvSpPr>
          <p:cNvPr id="159" name="Google Shape;159;p18"/>
          <p:cNvSpPr txBox="1"/>
          <p:nvPr>
            <p:ph idx="1" type="body"/>
          </p:nvPr>
        </p:nvSpPr>
        <p:spPr>
          <a:xfrm>
            <a:off x="819150" y="1469425"/>
            <a:ext cx="7505700" cy="2905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2400">
                <a:solidFill>
                  <a:srgbClr val="000000"/>
                </a:solidFill>
              </a:rPr>
              <a:t>Alcances </a:t>
            </a:r>
            <a:endParaRPr b="1" sz="2400">
              <a:solidFill>
                <a:srgbClr val="000000"/>
              </a:solidFill>
            </a:endParaRPr>
          </a:p>
          <a:p>
            <a:pPr indent="0" lvl="0" marL="0" rtl="0" algn="just">
              <a:spcBef>
                <a:spcPts val="1600"/>
              </a:spcBef>
              <a:spcAft>
                <a:spcPts val="0"/>
              </a:spcAft>
              <a:buNone/>
            </a:pPr>
            <a:r>
              <a:rPr b="1" lang="es" sz="1700">
                <a:solidFill>
                  <a:srgbClr val="000000"/>
                </a:solidFill>
              </a:rPr>
              <a:t>1.</a:t>
            </a:r>
            <a:r>
              <a:rPr lang="es" sz="1700">
                <a:solidFill>
                  <a:srgbClr val="000000"/>
                </a:solidFill>
                <a:latin typeface="Arial"/>
                <a:ea typeface="Arial"/>
                <a:cs typeface="Arial"/>
                <a:sym typeface="Arial"/>
              </a:rPr>
              <a:t>El siguiente trabajo </a:t>
            </a:r>
            <a:r>
              <a:rPr lang="es" sz="1700">
                <a:solidFill>
                  <a:srgbClr val="000000"/>
                </a:solidFill>
                <a:latin typeface="Arial"/>
                <a:ea typeface="Arial"/>
                <a:cs typeface="Arial"/>
                <a:sym typeface="Arial"/>
              </a:rPr>
              <a:t>sondearà </a:t>
            </a:r>
            <a:r>
              <a:rPr lang="es" sz="1700">
                <a:solidFill>
                  <a:srgbClr val="000000"/>
                </a:solidFill>
                <a:latin typeface="Arial"/>
                <a:ea typeface="Arial"/>
                <a:cs typeface="Arial"/>
                <a:sym typeface="Arial"/>
              </a:rPr>
              <a:t>las fichas </a:t>
            </a:r>
            <a:r>
              <a:rPr lang="es" sz="1700">
                <a:solidFill>
                  <a:srgbClr val="000000"/>
                </a:solidFill>
                <a:latin typeface="Arial"/>
                <a:ea typeface="Arial"/>
                <a:cs typeface="Arial"/>
                <a:sym typeface="Arial"/>
              </a:rPr>
              <a:t>tecnológicas(ADSI)</a:t>
            </a:r>
            <a:r>
              <a:rPr lang="es" sz="1700">
                <a:solidFill>
                  <a:srgbClr val="000000"/>
                </a:solidFill>
                <a:latin typeface="Arial"/>
                <a:ea typeface="Arial"/>
                <a:cs typeface="Arial"/>
                <a:sym typeface="Arial"/>
              </a:rPr>
              <a:t>del centro (CEET),para hacer de su ingreso algo más rápido y seguro.</a:t>
            </a:r>
            <a:endParaRPr sz="1700">
              <a:solidFill>
                <a:srgbClr val="000000"/>
              </a:solidFill>
              <a:latin typeface="Arial"/>
              <a:ea typeface="Arial"/>
              <a:cs typeface="Arial"/>
              <a:sym typeface="Arial"/>
            </a:endParaRPr>
          </a:p>
          <a:p>
            <a:pPr indent="0" lvl="0" marL="0" rtl="0" algn="just">
              <a:spcBef>
                <a:spcPts val="1600"/>
              </a:spcBef>
              <a:spcAft>
                <a:spcPts val="1600"/>
              </a:spcAft>
              <a:buNone/>
            </a:pPr>
            <a:r>
              <a:rPr b="1" lang="es" sz="1700">
                <a:solidFill>
                  <a:srgbClr val="000000"/>
                </a:solidFill>
                <a:latin typeface="Arial"/>
                <a:ea typeface="Arial"/>
                <a:cs typeface="Arial"/>
                <a:sym typeface="Arial"/>
              </a:rPr>
              <a:t>2.</a:t>
            </a:r>
            <a:r>
              <a:rPr lang="es" sz="1700">
                <a:solidFill>
                  <a:srgbClr val="000000"/>
                </a:solidFill>
                <a:latin typeface="Arial"/>
                <a:ea typeface="Arial"/>
                <a:cs typeface="Arial"/>
                <a:sym typeface="Arial"/>
              </a:rPr>
              <a:t>El trabajo solo abarcara el centro del complejo sur (CEET),y este va dirigido principalmente a las fichas </a:t>
            </a:r>
            <a:r>
              <a:rPr lang="es" sz="1700">
                <a:solidFill>
                  <a:srgbClr val="000000"/>
                </a:solidFill>
                <a:latin typeface="Arial"/>
                <a:ea typeface="Arial"/>
                <a:cs typeface="Arial"/>
                <a:sym typeface="Arial"/>
              </a:rPr>
              <a:t>tecnológicas (ADSI)</a:t>
            </a:r>
            <a:r>
              <a:rPr lang="es" sz="1700">
                <a:solidFill>
                  <a:srgbClr val="000000"/>
                </a:solidFill>
                <a:latin typeface="Arial"/>
                <a:ea typeface="Arial"/>
                <a:cs typeface="Arial"/>
                <a:sym typeface="Arial"/>
              </a:rPr>
              <a:t>  pertenecientes al mismo. </a:t>
            </a:r>
            <a:endParaRPr sz="170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type="title"/>
          </p:nvPr>
        </p:nvSpPr>
        <p:spPr>
          <a:xfrm>
            <a:off x="819150" y="6344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Delimitaciones</a:t>
            </a:r>
            <a:endParaRPr/>
          </a:p>
        </p:txBody>
      </p:sp>
      <p:sp>
        <p:nvSpPr>
          <p:cNvPr id="165" name="Google Shape;165;p19"/>
          <p:cNvSpPr txBox="1"/>
          <p:nvPr>
            <p:ph idx="1" type="body"/>
          </p:nvPr>
        </p:nvSpPr>
        <p:spPr>
          <a:xfrm>
            <a:off x="819150" y="1688150"/>
            <a:ext cx="7505700" cy="244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700">
                <a:latin typeface="Arial"/>
                <a:ea typeface="Arial"/>
                <a:cs typeface="Arial"/>
                <a:sym typeface="Arial"/>
              </a:rPr>
              <a:t>1.</a:t>
            </a:r>
            <a:r>
              <a:rPr lang="es" sz="1700">
                <a:latin typeface="Arial"/>
                <a:ea typeface="Arial"/>
                <a:cs typeface="Arial"/>
                <a:sym typeface="Arial"/>
              </a:rPr>
              <a:t>Las pocas o únicas actualizaciones que tenga el sistema en la calidad que pueda presentarse después de que esté funcionando.</a:t>
            </a:r>
            <a:endParaRPr sz="1700">
              <a:latin typeface="Arial"/>
              <a:ea typeface="Arial"/>
              <a:cs typeface="Arial"/>
              <a:sym typeface="Arial"/>
            </a:endParaRPr>
          </a:p>
          <a:p>
            <a:pPr indent="0" lvl="0" marL="0" rtl="0" algn="just">
              <a:spcBef>
                <a:spcPts val="1600"/>
              </a:spcBef>
              <a:spcAft>
                <a:spcPts val="0"/>
              </a:spcAft>
              <a:buNone/>
            </a:pPr>
            <a:r>
              <a:rPr b="1" lang="es" sz="1700">
                <a:latin typeface="Arial"/>
                <a:ea typeface="Arial"/>
                <a:cs typeface="Arial"/>
                <a:sym typeface="Arial"/>
              </a:rPr>
              <a:t>2.</a:t>
            </a:r>
            <a:r>
              <a:rPr lang="es" sz="1700">
                <a:latin typeface="Arial"/>
                <a:ea typeface="Arial"/>
                <a:cs typeface="Arial"/>
                <a:sym typeface="Arial"/>
              </a:rPr>
              <a:t>  El tiempo de uso del sistema será limitado.</a:t>
            </a:r>
            <a:endParaRPr sz="1700">
              <a:latin typeface="Arial"/>
              <a:ea typeface="Arial"/>
              <a:cs typeface="Arial"/>
              <a:sym typeface="Arial"/>
            </a:endParaRPr>
          </a:p>
          <a:p>
            <a:pPr indent="0" lvl="0" marL="0" rtl="0" algn="just">
              <a:spcBef>
                <a:spcPts val="1600"/>
              </a:spcBef>
              <a:spcAft>
                <a:spcPts val="1600"/>
              </a:spcAft>
              <a:buNone/>
            </a:pPr>
            <a:r>
              <a:rPr b="1" lang="es" sz="1700">
                <a:latin typeface="Arial"/>
                <a:ea typeface="Arial"/>
                <a:cs typeface="Arial"/>
                <a:sym typeface="Arial"/>
              </a:rPr>
              <a:t>3.</a:t>
            </a:r>
            <a:r>
              <a:rPr lang="es" sz="1700">
                <a:latin typeface="Arial"/>
                <a:ea typeface="Arial"/>
                <a:cs typeface="Arial"/>
                <a:sym typeface="Arial"/>
              </a:rPr>
              <a:t>La fecha de entrega sera a finales de septiembre del año 2021,y será en el centro de electricidad,electrónica y telecomunicaciones (CEET).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type="title"/>
          </p:nvPr>
        </p:nvSpPr>
        <p:spPr>
          <a:xfrm>
            <a:off x="819150" y="374900"/>
            <a:ext cx="7505700" cy="71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Justificación</a:t>
            </a:r>
            <a:r>
              <a:rPr lang="es"/>
              <a:t> </a:t>
            </a:r>
            <a:endParaRPr/>
          </a:p>
        </p:txBody>
      </p:sp>
      <p:sp>
        <p:nvSpPr>
          <p:cNvPr id="171" name="Google Shape;171;p20"/>
          <p:cNvSpPr txBox="1"/>
          <p:nvPr>
            <p:ph idx="1" type="body"/>
          </p:nvPr>
        </p:nvSpPr>
        <p:spPr>
          <a:xfrm>
            <a:off x="819150" y="1090700"/>
            <a:ext cx="7505700" cy="3330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sz="1700">
                <a:latin typeface="Arial"/>
                <a:ea typeface="Arial"/>
                <a:cs typeface="Arial"/>
                <a:sym typeface="Arial"/>
              </a:rPr>
              <a:t>Con el sistema de información de escaneo de chip en su funcionamiento, se pretende llevar a cabo  un control de acceso  de los aprendices de las fichas </a:t>
            </a:r>
            <a:r>
              <a:rPr lang="es" sz="1700">
                <a:latin typeface="Arial"/>
                <a:ea typeface="Arial"/>
                <a:cs typeface="Arial"/>
                <a:sym typeface="Arial"/>
              </a:rPr>
              <a:t>tecnológicas</a:t>
            </a:r>
            <a:r>
              <a:rPr lang="es" sz="1700">
                <a:latin typeface="Arial"/>
                <a:ea typeface="Arial"/>
                <a:cs typeface="Arial"/>
                <a:sym typeface="Arial"/>
              </a:rPr>
              <a:t> (ADSI) que pertenecen al centro (CEET) ,siendo de suma importancia ya que las personas encargadas de dirigir este sistemas no se van a demorar tanto en observar si la persona lleva o no el carnet o si es perteneciente a quien lo porta,con esto buscando una manera didáctica en la que los aprendices no olviden su carnet para permitir su ingreso y este proceso sea más fácil ,así mismo quien quiera tener un informe detallado al solicitarlo, disponga de él de una manera rapida, sencilla ,facil y organizada; teniendo como principal objetivo el control de acceso,logrando así  disponer de poco tiempo para la realización de la misma.</a:t>
            </a:r>
            <a:endParaRPr sz="17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819150" y="4861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Técnicas aplicadas de levantamiento de información</a:t>
            </a:r>
            <a:endParaRPr b="1"/>
          </a:p>
        </p:txBody>
      </p:sp>
      <p:sp>
        <p:nvSpPr>
          <p:cNvPr id="177" name="Google Shape;177;p2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sz="1700">
                <a:latin typeface="Arial"/>
                <a:ea typeface="Arial"/>
                <a:cs typeface="Arial"/>
                <a:sym typeface="Arial"/>
              </a:rPr>
              <a:t>La aplicación de encuestas a los aprendices de las fichas técnicas del CEET que se deberían hacer de manera presencial para saber la viabilidad del proyecto, pero  por cuestiones de fuerza mayor se deberán hacer de manera virtual. </a:t>
            </a:r>
            <a:endParaRPr sz="17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